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98" r:id="rId3"/>
    <p:sldId id="297" r:id="rId4"/>
    <p:sldId id="296" r:id="rId5"/>
    <p:sldId id="295" r:id="rId6"/>
    <p:sldId id="294" r:id="rId7"/>
    <p:sldId id="293" r:id="rId8"/>
    <p:sldId id="289" r:id="rId9"/>
    <p:sldId id="287" r:id="rId10"/>
    <p:sldId id="285" r:id="rId11"/>
    <p:sldId id="259" r:id="rId12"/>
    <p:sldId id="299" r:id="rId13"/>
    <p:sldId id="258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0D8CC-8C22-449A-A63B-58A5127DE05D}" v="266" dt="2020-07-23T00:33:28.949"/>
    <p1510:client id="{8252FCF1-9E79-50A7-3E47-6EC3F90EFAD1}" v="1252" dt="2020-07-23T21:57:38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9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3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4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23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4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50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5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35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D7E9-A3B2-48AC-AB8C-6C3F91C99A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7647-31A1-47E3-B489-C200196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dmilitaryfamily.org/july2020-conven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dmilitaryfamily.org/july2020-conven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dmilitaryfamily.org/july2020-conven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dmilitaryfamily.org/july2020-conven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hyperlink" Target="http://sdmilitaryfamily.org/sdmfc-membership-202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dmilitaryfamily.org/july2020-conven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dmilitaryfamily.org/july2020-conven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dmilitaryfamily.org/july2020-convening/" TargetMode="External"/><Relationship Id="rId4" Type="http://schemas.openxmlformats.org/officeDocument/2006/relationships/hyperlink" Target="https://jamboard.google.com/d/1BkrLoF6gh3gHkjhQHV9w2TQA6be-pwmEMLkuPnn2Azg/edit?usp=shari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hyperlink" Target="https://sdmilitaryfamily.org/july2020-convenin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Rosa.Wilson@nmcrs.org" TargetMode="External"/><Relationship Id="rId5" Type="http://schemas.openxmlformats.org/officeDocument/2006/relationships/hyperlink" Target="mailto:connie.vasquez@usmc.mil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ChristinaRios@workforce.org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sdmilitaryfamily.org/july2020-convenin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dmilitaryfamily.org/july2020-convening/" TargetMode="External"/><Relationship Id="rId5" Type="http://schemas.openxmlformats.org/officeDocument/2006/relationships/hyperlink" Target="mailto:jlsansot@syr.edu" TargetMode="External"/><Relationship Id="rId4" Type="http://schemas.openxmlformats.org/officeDocument/2006/relationships/hyperlink" Target="mailto:Cynthia.Marinaccio@ess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E2B085-77AF-44CD-9A79-0B9162876727}"/>
              </a:ext>
            </a:extLst>
          </p:cNvPr>
          <p:cNvSpPr/>
          <p:nvPr/>
        </p:nvSpPr>
        <p:spPr>
          <a:xfrm>
            <a:off x="-2" y="-2169"/>
            <a:ext cx="12191999" cy="6730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6493" y="6524492"/>
            <a:ext cx="7059013" cy="45719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74047" y="5284686"/>
            <a:ext cx="61077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DC82F"/>
                </a:solidFill>
                <a:latin typeface="Arial"/>
                <a:cs typeface="Arial"/>
              </a:rPr>
              <a:t>Monthly Convening</a:t>
            </a:r>
            <a:endParaRPr lang="en-US" altLang="en-US" sz="4000" dirty="0">
              <a:solidFill>
                <a:srgbClr val="FDC82F"/>
              </a:solidFill>
              <a:latin typeface="Arial"/>
              <a:cs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DC82F"/>
                </a:solidFill>
                <a:latin typeface="Arial"/>
                <a:cs typeface="Arial"/>
              </a:rPr>
              <a:t>July</a:t>
            </a:r>
            <a:r>
              <a:rPr lang="en-US" altLang="en-US" sz="4000" b="1" dirty="0">
                <a:solidFill>
                  <a:srgbClr val="FDC82F"/>
                </a:solidFill>
                <a:latin typeface="Arial"/>
                <a:cs typeface="Arial"/>
              </a:rPr>
              <a:t> 24, 2020</a:t>
            </a:r>
            <a:endParaRPr lang="en-US" altLang="en-US" sz="4000" b="0" i="0" u="none" strike="noStrike" cap="none" normalizeH="0" baseline="0">
              <a:ln>
                <a:noFill/>
              </a:ln>
              <a:solidFill>
                <a:srgbClr val="FDC82F"/>
              </a:solidFill>
              <a:effectLst/>
              <a:latin typeface="Arial"/>
              <a:cs typeface="Arial"/>
            </a:endParaRPr>
          </a:p>
        </p:txBody>
      </p:sp>
      <p:pic>
        <p:nvPicPr>
          <p:cNvPr id="5" name="Picture 5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70B8A117-EECB-439F-98FD-9F394125F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273" y="-13329"/>
            <a:ext cx="6871503" cy="52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321276" y="1143001"/>
            <a:ext cx="11450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C8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SDMFC Announcements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C8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70702" y="3138404"/>
            <a:ext cx="11450593" cy="1839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Upcoming SDMFC Events</a:t>
            </a:r>
            <a:r>
              <a:rPr lang="en-US" b="1" u="sng">
                <a:solidFill>
                  <a:srgbClr val="4D0073"/>
                </a:solidFill>
                <a:latin typeface="Calibri" panose="020F0502020204030204"/>
              </a:rPr>
              <a:t>: </a:t>
            </a:r>
            <a:endParaRPr lang="en-US" b="1" i="0" u="sng" strike="noStrike" kern="1200" cap="none" spc="0" normalizeH="0" baseline="0" noProof="0">
              <a:ln>
                <a:noFill/>
              </a:ln>
              <a:solidFill>
                <a:srgbClr val="4D0073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r>
              <a:rPr lang="en-US" b="1" u="sng" dirty="0">
                <a:solidFill>
                  <a:srgbClr val="4D0073"/>
                </a:solidFill>
              </a:rPr>
              <a:t>MTSE</a:t>
            </a:r>
            <a:r>
              <a:rPr lang="en-US" b="1" dirty="0">
                <a:solidFill>
                  <a:srgbClr val="4D0073"/>
                </a:solidFill>
              </a:rPr>
              <a:t>: Virtual Workshop, July 28</a:t>
            </a:r>
            <a:r>
              <a:rPr lang="en-US" b="1" baseline="30000" dirty="0">
                <a:solidFill>
                  <a:srgbClr val="4D0073"/>
                </a:solidFill>
              </a:rPr>
              <a:t>th</a:t>
            </a:r>
            <a:r>
              <a:rPr lang="en-US" b="1" dirty="0">
                <a:solidFill>
                  <a:srgbClr val="4D0073"/>
                </a:solidFill>
              </a:rPr>
              <a:t>  at 10am-12pm</a:t>
            </a:r>
            <a:endParaRPr lang="en-US" b="1" dirty="0">
              <a:solidFill>
                <a:srgbClr val="4D0073"/>
              </a:solidFill>
              <a:cs typeface="Calibri"/>
            </a:endParaRPr>
          </a:p>
          <a:p>
            <a:r>
              <a:rPr lang="en-US" b="1" u="sng" dirty="0">
                <a:solidFill>
                  <a:srgbClr val="4D0073"/>
                </a:solidFill>
                <a:ea typeface="+mn-lt"/>
                <a:cs typeface="+mn-lt"/>
              </a:rPr>
              <a:t>Annual Summit</a:t>
            </a:r>
            <a:r>
              <a:rPr lang="en-US" b="1" dirty="0">
                <a:solidFill>
                  <a:srgbClr val="4D0073"/>
                </a:solidFill>
                <a:ea typeface="+mn-lt"/>
                <a:cs typeface="+mn-lt"/>
              </a:rPr>
              <a:t>: Planning Meeting, August 3</a:t>
            </a:r>
            <a:r>
              <a:rPr lang="en-US" b="1" baseline="30000" dirty="0">
                <a:solidFill>
                  <a:srgbClr val="4D0073"/>
                </a:solidFill>
                <a:ea typeface="+mn-lt"/>
                <a:cs typeface="+mn-lt"/>
              </a:rPr>
              <a:t>rd</a:t>
            </a:r>
            <a:r>
              <a:rPr lang="en-US" b="1" dirty="0">
                <a:solidFill>
                  <a:srgbClr val="4D0073"/>
                </a:solidFill>
                <a:ea typeface="+mn-lt"/>
                <a:cs typeface="+mn-lt"/>
              </a:rPr>
              <a:t> &amp; 17</a:t>
            </a:r>
            <a:r>
              <a:rPr lang="en-US" b="1" baseline="30000" dirty="0">
                <a:solidFill>
                  <a:srgbClr val="4D0073"/>
                </a:solidFill>
                <a:ea typeface="+mn-lt"/>
                <a:cs typeface="+mn-lt"/>
              </a:rPr>
              <a:t>th</a:t>
            </a:r>
            <a:r>
              <a:rPr lang="en-US" b="1" dirty="0">
                <a:solidFill>
                  <a:srgbClr val="4D0073"/>
                </a:solidFill>
                <a:ea typeface="+mn-lt"/>
                <a:cs typeface="+mn-lt"/>
              </a:rPr>
              <a:t> at 10am-11:30am</a:t>
            </a:r>
          </a:p>
          <a:p>
            <a:r>
              <a:rPr lang="en-US" b="1" u="sng" dirty="0">
                <a:solidFill>
                  <a:srgbClr val="4D0073"/>
                </a:solidFill>
                <a:ea typeface="+mn-lt"/>
                <a:cs typeface="+mn-lt"/>
              </a:rPr>
              <a:t>Feel Good Fridays</a:t>
            </a:r>
            <a:r>
              <a:rPr lang="en-US" b="1" dirty="0">
                <a:solidFill>
                  <a:srgbClr val="4D0073"/>
                </a:solidFill>
                <a:ea typeface="+mn-lt"/>
                <a:cs typeface="+mn-lt"/>
              </a:rPr>
              <a:t>: August 7</a:t>
            </a:r>
            <a:r>
              <a:rPr lang="en-US" b="1" baseline="30000" dirty="0">
                <a:solidFill>
                  <a:srgbClr val="4D0073"/>
                </a:solidFill>
                <a:ea typeface="+mn-lt"/>
                <a:cs typeface="+mn-lt"/>
              </a:rPr>
              <a:t>th</a:t>
            </a:r>
            <a:r>
              <a:rPr lang="en-US" b="1" dirty="0">
                <a:solidFill>
                  <a:srgbClr val="4D0073"/>
                </a:solidFill>
                <a:ea typeface="+mn-lt"/>
                <a:cs typeface="+mn-lt"/>
              </a:rPr>
              <a:t>and August 21</a:t>
            </a:r>
            <a:r>
              <a:rPr lang="en-US" b="1" baseline="30000" dirty="0">
                <a:solidFill>
                  <a:srgbClr val="4D0073"/>
                </a:solidFill>
                <a:ea typeface="+mn-lt"/>
                <a:cs typeface="+mn-lt"/>
              </a:rPr>
              <a:t>th</a:t>
            </a:r>
            <a:r>
              <a:rPr lang="en-US" b="1" dirty="0">
                <a:solidFill>
                  <a:srgbClr val="4D0073"/>
                </a:solidFill>
                <a:ea typeface="+mn-lt"/>
                <a:cs typeface="+mn-lt"/>
              </a:rPr>
              <a:t> at 1pm</a:t>
            </a:r>
            <a:endParaRPr lang="en-US">
              <a:ea typeface="+mn-lt"/>
              <a:cs typeface="+mn-lt"/>
            </a:endParaRPr>
          </a:p>
          <a:p>
            <a:r>
              <a:rPr lang="en-US" b="1" u="sng" dirty="0">
                <a:solidFill>
                  <a:srgbClr val="4D0073"/>
                </a:solidFill>
                <a:ea typeface="+mn-lt"/>
                <a:cs typeface="+mn-lt"/>
              </a:rPr>
              <a:t>MTSE:</a:t>
            </a:r>
            <a:r>
              <a:rPr lang="en-US" b="1" dirty="0">
                <a:solidFill>
                  <a:srgbClr val="4D0073"/>
                </a:solidFill>
                <a:ea typeface="+mn-lt"/>
                <a:cs typeface="+mn-lt"/>
              </a:rPr>
              <a:t> Action Team Meeting, August 13</a:t>
            </a:r>
            <a:r>
              <a:rPr lang="en-US" b="1" baseline="30000" dirty="0">
                <a:solidFill>
                  <a:srgbClr val="4D0073"/>
                </a:solidFill>
                <a:ea typeface="+mn-lt"/>
                <a:cs typeface="+mn-lt"/>
              </a:rPr>
              <a:t>th</a:t>
            </a:r>
            <a:r>
              <a:rPr lang="en-US" b="1" dirty="0">
                <a:solidFill>
                  <a:srgbClr val="4D0073"/>
                </a:solidFill>
                <a:ea typeface="+mn-lt"/>
                <a:cs typeface="+mn-lt"/>
              </a:rPr>
              <a:t> at 9am-10am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b="1" u="sng" dirty="0">
                <a:solidFill>
                  <a:srgbClr val="4D0073"/>
                </a:solidFill>
                <a:ea typeface="+mn-lt"/>
                <a:cs typeface="+mn-lt"/>
              </a:rPr>
              <a:t>CPSA:</a:t>
            </a:r>
            <a:r>
              <a:rPr lang="en-US" dirty="0">
                <a:solidFill>
                  <a:srgbClr val="4D0073"/>
                </a:solidFill>
                <a:ea typeface="+mn-lt"/>
                <a:cs typeface="+mn-lt"/>
              </a:rPr>
              <a:t> </a:t>
            </a:r>
            <a:r>
              <a:rPr lang="en-US" b="1" dirty="0">
                <a:solidFill>
                  <a:srgbClr val="4D0073"/>
                </a:solidFill>
                <a:ea typeface="+mn-lt"/>
                <a:cs typeface="+mn-lt"/>
              </a:rPr>
              <a:t>Action Team Meeting, August 27</a:t>
            </a:r>
            <a:r>
              <a:rPr lang="en-US" b="1" baseline="30000" dirty="0">
                <a:solidFill>
                  <a:srgbClr val="4D0073"/>
                </a:solidFill>
                <a:ea typeface="+mn-lt"/>
                <a:cs typeface="+mn-lt"/>
              </a:rPr>
              <a:t>th</a:t>
            </a:r>
            <a:r>
              <a:rPr lang="en-US" b="1" dirty="0">
                <a:solidFill>
                  <a:srgbClr val="4D0073"/>
                </a:solidFill>
                <a:ea typeface="+mn-lt"/>
                <a:cs typeface="+mn-lt"/>
              </a:rPr>
              <a:t>  at 11am-12pm</a:t>
            </a:r>
            <a:endParaRPr lang="en-US" dirty="0">
              <a:ea typeface="+mn-lt"/>
              <a:cs typeface="+mn-lt"/>
            </a:endParaRPr>
          </a:p>
          <a:p>
            <a:endParaRPr lang="en-US" b="1">
              <a:solidFill>
                <a:srgbClr val="4D0073"/>
              </a:solidFill>
              <a:ea typeface="+mn-lt"/>
              <a:cs typeface="+mn-lt"/>
            </a:endParaRPr>
          </a:p>
          <a:p>
            <a:endParaRPr lang="en-US" b="1">
              <a:solidFill>
                <a:srgbClr val="4D0073"/>
              </a:solidFill>
              <a:cs typeface="Calibri"/>
            </a:endParaRPr>
          </a:p>
          <a:p>
            <a:endParaRPr lang="en-US" b="1">
              <a:solidFill>
                <a:srgbClr val="4D0073"/>
              </a:solidFill>
              <a:cs typeface="Calibri"/>
            </a:endParaRPr>
          </a:p>
          <a:p>
            <a:endParaRPr lang="en-US" sz="3200" b="1">
              <a:solidFill>
                <a:srgbClr val="4D0073"/>
              </a:solidFill>
              <a:cs typeface="Calibri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F0553588-DDC5-4666-B115-B573AFD7E108}"/>
              </a:ext>
            </a:extLst>
          </p:cNvPr>
          <p:cNvSpPr txBox="1">
            <a:spLocks/>
          </p:cNvSpPr>
          <p:nvPr/>
        </p:nvSpPr>
        <p:spPr>
          <a:xfrm>
            <a:off x="312829" y="2028835"/>
            <a:ext cx="11450593" cy="1489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1" i="0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SDMFC will continue to post updates and information through our Facebook page. </a:t>
            </a:r>
            <a:r>
              <a:rPr lang="en-US" sz="3200" b="1">
                <a:solidFill>
                  <a:srgbClr val="4D0073"/>
                </a:solidFill>
                <a:latin typeface="Calibri" panose="020F0502020204030204"/>
              </a:rPr>
              <a:t>Follow us at </a:t>
            </a:r>
            <a:r>
              <a:rPr lang="en-US" sz="3200" b="1" u="sng">
                <a:solidFill>
                  <a:srgbClr val="00B0F0"/>
                </a:solidFill>
                <a:latin typeface="Calibri" panose="020F0502020204030204"/>
              </a:rPr>
              <a:t>facebook.com/</a:t>
            </a:r>
            <a:r>
              <a:rPr lang="en-US" sz="3200" b="1" u="sng" err="1">
                <a:solidFill>
                  <a:srgbClr val="00B0F0"/>
                </a:solidFill>
                <a:latin typeface="Calibri" panose="020F0502020204030204"/>
              </a:rPr>
              <a:t>sdmilfam</a:t>
            </a:r>
            <a:r>
              <a:rPr lang="en-US" sz="3200" b="1">
                <a:solidFill>
                  <a:srgbClr val="4D0073"/>
                </a:solidFill>
                <a:latin typeface="Calibri" panose="020F0502020204030204"/>
              </a:rPr>
              <a:t> for the latest information.</a:t>
            </a:r>
            <a:endParaRPr kumimoji="0" lang="en-US" sz="3200" b="1" i="0" strike="noStrike" kern="1200" cap="none" spc="0" normalizeH="0" baseline="0" noProof="0">
              <a:ln>
                <a:noFill/>
              </a:ln>
              <a:solidFill>
                <a:srgbClr val="4D0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7CDB0-0949-4BE6-A42B-539F757AC19C}"/>
              </a:ext>
            </a:extLst>
          </p:cNvPr>
          <p:cNvSpPr txBox="1"/>
          <p:nvPr/>
        </p:nvSpPr>
        <p:spPr>
          <a:xfrm>
            <a:off x="1526206" y="6213952"/>
            <a:ext cx="9468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Please utilize this link below to access resources for today's convening:</a:t>
            </a:r>
            <a:r>
              <a:rPr lang="en-US"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  <a:hlinkClick r:id="rId4"/>
              </a:rPr>
              <a:t>https://sdmilitaryfamily.org/july2020-convening/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1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321276" y="1143001"/>
            <a:ext cx="11450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C8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SDMFC Announcements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C8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F0553588-DDC5-4666-B115-B573AFD7E108}"/>
              </a:ext>
            </a:extLst>
          </p:cNvPr>
          <p:cNvSpPr txBox="1">
            <a:spLocks/>
          </p:cNvSpPr>
          <p:nvPr/>
        </p:nvSpPr>
        <p:spPr>
          <a:xfrm>
            <a:off x="312829" y="3572126"/>
            <a:ext cx="11450593" cy="14899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kumimoji="0" lang="en-US" sz="4500" b="1" i="0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SDMFC </a:t>
            </a:r>
            <a:r>
              <a:rPr lang="en-US" sz="4500" b="1">
                <a:solidFill>
                  <a:srgbClr val="4D0073"/>
                </a:solidFill>
                <a:latin typeface="Calibri" panose="020F0502020204030204"/>
              </a:rPr>
              <a:t>Challenge Coins</a:t>
            </a:r>
            <a:endParaRPr lang="en-US" sz="450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7CDB0-0949-4BE6-A42B-539F757AC19C}"/>
              </a:ext>
            </a:extLst>
          </p:cNvPr>
          <p:cNvSpPr txBox="1"/>
          <p:nvPr/>
        </p:nvSpPr>
        <p:spPr>
          <a:xfrm>
            <a:off x="1526206" y="6213952"/>
            <a:ext cx="9468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Please utilize this link below to access resources for today's convening:</a:t>
            </a:r>
            <a:r>
              <a:rPr lang="en-US"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  <a:hlinkClick r:id="rId4"/>
              </a:rPr>
              <a:t>https://sdmilitaryfamily.org/july2020-convening/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52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10000"/>
    </mc:Choice>
    <mc:Fallback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321276" y="1143001"/>
            <a:ext cx="11450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C82F"/>
                </a:solidFill>
                <a:latin typeface="Arial" panose="020B0604020202020204" pitchFamily="34" charset="0"/>
              </a:rPr>
              <a:t>SDMFC’s Survey Feedback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C8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5B5CA-DBC7-42C0-A23A-14F9DE5E9364}"/>
              </a:ext>
            </a:extLst>
          </p:cNvPr>
          <p:cNvSpPr/>
          <p:nvPr/>
        </p:nvSpPr>
        <p:spPr>
          <a:xfrm>
            <a:off x="202733" y="3072303"/>
            <a:ext cx="117865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Please fill out our survey at this link:</a:t>
            </a:r>
          </a:p>
          <a:p>
            <a:pPr lvl="0" algn="ctr"/>
            <a:r>
              <a:rPr lang="en-US" sz="4000" b="1">
                <a:solidFill>
                  <a:prstClr val="black"/>
                </a:solidFill>
              </a:rPr>
              <a:t> </a:t>
            </a:r>
            <a:r>
              <a:rPr lang="en-US" sz="3600" b="1" u="sng">
                <a:solidFill>
                  <a:srgbClr val="00B0F0"/>
                </a:solidFill>
              </a:rPr>
              <a:t>https://www.surveymonkey.com/r/sdmfc2020convening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A79A5-391E-4634-BFDA-C40D261BAB81}"/>
              </a:ext>
            </a:extLst>
          </p:cNvPr>
          <p:cNvSpPr txBox="1"/>
          <p:nvPr/>
        </p:nvSpPr>
        <p:spPr>
          <a:xfrm>
            <a:off x="1526206" y="6213952"/>
            <a:ext cx="9468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Please utilize this link below to access resources for today's convening:</a:t>
            </a:r>
            <a:r>
              <a:rPr lang="en-US"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  <a:hlinkClick r:id="rId4"/>
              </a:rPr>
              <a:t>https://sdmilitaryfamily.org/july2020-convening/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145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1676400" y="1143001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C8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 YOU!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C8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671203" y="2076827"/>
            <a:ext cx="10849591" cy="4618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Thanks for attending our Virtual Monthly Convening!</a:t>
            </a:r>
            <a:r>
              <a:rPr lang="en-US" sz="3600">
                <a:latin typeface="Calibri" panose="020F0502020204030204"/>
              </a:rPr>
              <a:t> 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fill out our survey at this link</a:t>
            </a:r>
            <a:r>
              <a:rPr lang="en-US" sz="3600" b="1" u="sng">
                <a:solidFill>
                  <a:prstClr val="black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3600" b="1" dirty="0"/>
              <a:t> </a:t>
            </a:r>
            <a:r>
              <a:rPr lang="en-US" sz="3000" b="1" u="sng">
                <a:solidFill>
                  <a:srgbClr val="00B0F0"/>
                </a:solidFill>
              </a:rPr>
              <a:t>https://www.surveymonkey.com/r/sdmfc2020convening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next Monthly Convening: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Friday, </a:t>
            </a:r>
            <a:r>
              <a:rPr lang="en-US" sz="3600" b="1">
                <a:solidFill>
                  <a:srgbClr val="4D0073"/>
                </a:solidFill>
                <a:latin typeface="Calibri" panose="020F0502020204030204"/>
              </a:rPr>
              <a:t>August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>
                <a:solidFill>
                  <a:srgbClr val="4D0073"/>
                </a:solidFill>
                <a:latin typeface="Calibri" panose="020F0502020204030204"/>
              </a:rPr>
              <a:t>28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10:00am-12:00pm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B8BA9-B3DF-419F-93B7-593C4329C271}"/>
              </a:ext>
            </a:extLst>
          </p:cNvPr>
          <p:cNvSpPr txBox="1"/>
          <p:nvPr/>
        </p:nvSpPr>
        <p:spPr>
          <a:xfrm>
            <a:off x="1526206" y="6213952"/>
            <a:ext cx="9468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Please utilize this link below to access resources for today's convening:</a:t>
            </a:r>
            <a:r>
              <a:rPr lang="en-US"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  <a:hlinkClick r:id="rId4"/>
              </a:rPr>
              <a:t>https://sdmilitaryfamily.org/july2020-convening/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ea typeface="+mn-l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177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1676400" y="1143001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3600" b="1">
                <a:solidFill>
                  <a:srgbClr val="FFC82F"/>
                </a:solidFill>
                <a:latin typeface="Arial"/>
                <a:cs typeface="Arial"/>
              </a:rPr>
              <a:t>Today's Information &amp; Materials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C8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189" y="2158280"/>
            <a:ext cx="10653622" cy="3493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2500" b="1" dirty="0"/>
              <a:t>Please utilize this link below to access resources for today's convening:</a:t>
            </a:r>
            <a:endParaRPr lang="en-US" dirty="0"/>
          </a:p>
          <a:p>
            <a:pPr algn="ctr">
              <a:defRPr/>
            </a:pPr>
            <a:r>
              <a:rPr lang="en-US" sz="2800" b="1" u="sng" dirty="0">
                <a:solidFill>
                  <a:srgbClr val="0070C0"/>
                </a:solidFill>
                <a:highlight>
                  <a:srgbClr val="FFFF00"/>
                </a:highlight>
                <a:ea typeface="+mn-lt"/>
                <a:cs typeface="+mn-lt"/>
              </a:rPr>
              <a:t>https://sdmilitaryfamily.org/july2020-convening/</a:t>
            </a:r>
            <a:endParaRPr lang="en-US" b="1" u="sng">
              <a:solidFill>
                <a:srgbClr val="0070C0"/>
              </a:solidFill>
              <a:cs typeface="Calibri"/>
            </a:endParaRPr>
          </a:p>
          <a:p>
            <a:pPr lvl="0" algn="ctr">
              <a:defRPr/>
            </a:pPr>
            <a:endParaRPr lang="en-US" sz="2800" b="1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Today's Sign-In Sheet &amp; Resource </a:t>
            </a:r>
            <a:r>
              <a:rPr lang="en-US" sz="2800" b="1"/>
              <a:t>Shareouts</a:t>
            </a:r>
            <a:endParaRPr lang="en-US" sz="2800" b="1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cs typeface="Calibri"/>
              </a:rPr>
              <a:t>If have upcoming events, SDMFC wants to share it! 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SDMFC July 2020 PowerPoint</a:t>
            </a:r>
            <a:endParaRPr lang="en-US" sz="2800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cs typeface="Calibri"/>
              </a:rPr>
              <a:t>July 2020 </a:t>
            </a:r>
            <a:r>
              <a:rPr lang="en-US" sz="2800" b="1" dirty="0" err="1">
                <a:cs typeface="Calibri"/>
              </a:rPr>
              <a:t>Jamboard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SDMFC Post-Convening Survey</a:t>
            </a:r>
            <a:endParaRPr lang="en-US" sz="2800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9FC2D-5535-4F52-AE2D-E334D18A240E}"/>
              </a:ext>
            </a:extLst>
          </p:cNvPr>
          <p:cNvSpPr txBox="1"/>
          <p:nvPr/>
        </p:nvSpPr>
        <p:spPr>
          <a:xfrm>
            <a:off x="1382446" y="6431667"/>
            <a:ext cx="90832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Segoe UI"/>
              </a:rPr>
              <a:t>FOR CONVENING LINKS SEE</a:t>
            </a:r>
            <a:r>
              <a:rPr lang="en-US" b="1">
                <a:solidFill>
                  <a:srgbClr val="000000"/>
                </a:solidFill>
                <a:cs typeface="Segoe UI"/>
              </a:rPr>
              <a:t>:</a:t>
            </a:r>
            <a:r>
              <a:rPr lang="en-US" b="1" dirty="0">
                <a:solidFill>
                  <a:srgbClr val="0563C1"/>
                </a:solidFill>
                <a:cs typeface="Segoe UI"/>
              </a:rPr>
              <a:t> </a:t>
            </a:r>
            <a:r>
              <a:rPr lang="en-US" b="1" u="sng">
                <a:solidFill>
                  <a:srgbClr val="0070C0"/>
                </a:solidFill>
                <a:ea typeface="+mn-lt"/>
                <a:cs typeface="+mn-lt"/>
              </a:rPr>
              <a:t>https://sdmilitaryfamily.org/july2020-convening/</a:t>
            </a:r>
            <a:endParaRPr lang="en-US" b="1" u="sng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5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5099" y="5227545"/>
            <a:ext cx="1143896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Renew or Become a Member:</a:t>
            </a:r>
            <a:endParaRPr lang="en-US" sz="2800"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http://sdmilitaryfamily.org/sdmfc-membership-2020/</a:t>
            </a:r>
            <a:endParaRPr 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1676400" y="1143001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C8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SDMFC Membership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C8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740A1-66C7-4E65-9CA0-118F6D52B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t="3808" r="14198" b="6918"/>
          <a:stretch/>
        </p:blipFill>
        <p:spPr>
          <a:xfrm>
            <a:off x="4419032" y="1977163"/>
            <a:ext cx="3355294" cy="3349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8FCCC1-5624-43F9-B9D0-29FE687B8F10}"/>
              </a:ext>
            </a:extLst>
          </p:cNvPr>
          <p:cNvSpPr txBox="1"/>
          <p:nvPr/>
        </p:nvSpPr>
        <p:spPr>
          <a:xfrm>
            <a:off x="1526206" y="6213952"/>
            <a:ext cx="94681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+mn-lt"/>
                <a:cs typeface="Segoe UI"/>
              </a:rPr>
              <a:t>Please utilize this link below to access resources </a:t>
            </a:r>
            <a:r>
              <a:rPr lang="en-US" b="1">
                <a:solidFill>
                  <a:srgbClr val="000000"/>
                </a:solidFill>
                <a:ea typeface="+mn-lt"/>
                <a:cs typeface="Segoe UI"/>
              </a:rPr>
              <a:t>for today's convening</a:t>
            </a:r>
            <a:r>
              <a:rPr lang="en-US" b="1">
                <a:ea typeface="+mn-lt"/>
                <a:cs typeface="Segoe UI"/>
              </a:rPr>
              <a:t>:</a:t>
            </a:r>
            <a:r>
              <a:rPr lang="en-US">
                <a:solidFill>
                  <a:srgbClr val="000000"/>
                </a:solidFill>
                <a:ea typeface="+mn-lt"/>
                <a:cs typeface="Segoe UI"/>
              </a:rPr>
              <a:t>​</a:t>
            </a:r>
            <a:endParaRPr lang="en-US"/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</a:rPr>
              <a:t>https://sdmilitaryfamily.org/july2020-convening/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1676400" y="1143001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C8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SDMFC’s 2020 Call to Action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C8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9893" y="2076827"/>
            <a:ext cx="9852212" cy="4662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2020, SDMFC is celebrating its </a:t>
            </a:r>
            <a:r>
              <a:rPr lang="en-US" sz="3000" b="1">
                <a:latin typeface="Calibri" panose="020F0502020204030204"/>
              </a:rPr>
              <a:t>10-year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anniversary!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commemorate the year, we are asking all of our participants to tell us how they have collaborated and grown with other partners by using the hashtag,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S Reference Sans Serif"/>
                <a:cs typeface="Arial"/>
              </a:rPr>
              <a:t>#HowISDMFC</a:t>
            </a:r>
            <a:endParaRPr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S Reference Sans Serif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Reference Sans Serif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you share your collaborative stories?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Film a 20-30 second video on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how SDMFC created a collaborative opportunity for your org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Upload your file to SDMFC’s Google Drive by contacting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aedquid@saysandiego.org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Reference Sans Serif" panose="020B0604030504040204" pitchFamily="34" charset="0"/>
              <a:ea typeface="+mn-ea"/>
              <a:cs typeface="+mn-cs"/>
            </a:endParaRPr>
          </a:p>
          <a:p>
            <a:pPr marL="457200" indent="-457200" algn="ctr">
              <a:buAutoNum type="arabicPeriod"/>
              <a:defRPr/>
            </a:pPr>
            <a:endParaRPr lang="en-US" sz="2400" b="1">
              <a:latin typeface="MS Reference Sans Serif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879AC-453B-4FC3-951F-3C87F0BF8AF1}"/>
              </a:ext>
            </a:extLst>
          </p:cNvPr>
          <p:cNvSpPr txBox="1"/>
          <p:nvPr/>
        </p:nvSpPr>
        <p:spPr>
          <a:xfrm>
            <a:off x="1458687" y="6030686"/>
            <a:ext cx="9468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Please utilize this link below to access resources for today's convening:</a:t>
            </a:r>
            <a:r>
              <a:rPr lang="en-US"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  <a:hlinkClick r:id="rId4"/>
              </a:rPr>
              <a:t>https://sdmilitaryfamily.org/july2020-convening/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5218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1676400" y="1143001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3600" b="1">
                <a:solidFill>
                  <a:srgbClr val="FFC82F"/>
                </a:solidFill>
                <a:latin typeface="Arial"/>
                <a:cs typeface="Arial"/>
              </a:rPr>
              <a:t>Convening Tutorial</a:t>
            </a:r>
            <a:endParaRPr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C82F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9893" y="2076827"/>
            <a:ext cx="9912688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3200" dirty="0">
                <a:latin typeface="Calibri" panose="020F0502020204030204"/>
              </a:rPr>
              <a:t>Today's convening will feature the following segments. Please follow along in order to learn how to get the most out of today's experience:</a:t>
            </a:r>
            <a:endParaRPr lang="en-US" sz="32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457200" indent="-457200">
              <a:buAutoNum type="arabicPeriod"/>
              <a:defRPr/>
            </a:pPr>
            <a:r>
              <a:rPr lang="en-US" sz="3200" b="1" dirty="0">
                <a:latin typeface="Calibri" panose="020F0502020204030204"/>
                <a:cs typeface="Calibri"/>
              </a:rPr>
              <a:t>Breakout Rooms</a:t>
            </a:r>
            <a:r>
              <a:rPr lang="en-US" sz="3200">
                <a:latin typeface="Calibri" panose="020F0502020204030204"/>
                <a:cs typeface="Calibri"/>
              </a:rPr>
              <a:t>- To start connecting</a:t>
            </a:r>
            <a:endParaRPr lang="en-US" sz="3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3200" b="1">
                <a:latin typeface="Calibri" panose="020F0502020204030204"/>
                <a:cs typeface="Calibri"/>
              </a:rPr>
              <a:t>Jamboard- </a:t>
            </a:r>
            <a:r>
              <a:rPr lang="en-US" sz="3200">
                <a:latin typeface="Calibri" panose="020F0502020204030204"/>
                <a:cs typeface="Calibri"/>
              </a:rPr>
              <a:t>To help start conversations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3200" b="1" dirty="0">
                <a:latin typeface="Calibri" panose="020F0502020204030204"/>
                <a:cs typeface="Calibri"/>
              </a:rPr>
              <a:t>Chat Box</a:t>
            </a:r>
            <a:r>
              <a:rPr lang="en-US" sz="3200" dirty="0">
                <a:latin typeface="Calibri" panose="020F0502020204030204"/>
                <a:cs typeface="Calibri"/>
              </a:rPr>
              <a:t>- Please share for the greater good, individual chats are fine too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879AC-453B-4FC3-951F-3C87F0BF8AF1}"/>
              </a:ext>
            </a:extLst>
          </p:cNvPr>
          <p:cNvSpPr txBox="1"/>
          <p:nvPr/>
        </p:nvSpPr>
        <p:spPr>
          <a:xfrm>
            <a:off x="1458687" y="6030686"/>
            <a:ext cx="9468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Please utilize this link below to access resources for today's convening:</a:t>
            </a:r>
            <a:r>
              <a:rPr lang="en-US" dirty="0">
                <a:cs typeface="Calibri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  <a:hlinkClick r:id="rId4"/>
              </a:rPr>
              <a:t>https://sdmilitaryfamily.org/july2020-convening/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203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1676400" y="1143001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3600" b="1">
                <a:solidFill>
                  <a:srgbClr val="FFC82F"/>
                </a:solidFill>
                <a:latin typeface="Arial"/>
                <a:cs typeface="Arial"/>
              </a:rPr>
              <a:t>Breakout Room Welcome Activity</a:t>
            </a:r>
            <a:endParaRPr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C82F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189" y="2158280"/>
            <a:ext cx="10653622" cy="3508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fontAlgn="base">
              <a:defRPr/>
            </a:pPr>
            <a:r>
              <a:rPr lang="en-US" sz="3200" b="1" dirty="0"/>
              <a:t>Directions</a:t>
            </a:r>
          </a:p>
          <a:p>
            <a:pPr marL="457200" indent="-457200" fontAlgn="base">
              <a:buFont typeface="+mj-lt"/>
              <a:buAutoNum type="arabicPeriod"/>
              <a:defRPr/>
            </a:pPr>
            <a:r>
              <a:rPr lang="en-US" sz="2500" b="1" dirty="0">
                <a:cs typeface="Calibri"/>
              </a:rPr>
              <a:t>Soon, you will all be filtered into smaller rooms.</a:t>
            </a:r>
            <a:endParaRPr lang="en-US" sz="2500" b="1" i="1" dirty="0">
              <a:cs typeface="Calibri"/>
            </a:endParaRPr>
          </a:p>
          <a:p>
            <a:pPr marL="457200" indent="-457200">
              <a:buAutoNum type="arabicPeriod"/>
              <a:defRPr/>
            </a:pPr>
            <a:r>
              <a:rPr lang="en-US" sz="2500" b="1" dirty="0"/>
              <a:t>Please introduce yourselves, sharing your name and agency (if connected)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  <a:defRPr/>
            </a:pPr>
            <a:r>
              <a:rPr lang="en-US" sz="2500" b="1"/>
              <a:t>Following, please share 1 thing you are currently thankful for and why</a:t>
            </a:r>
            <a:endParaRPr lang="en-US" sz="2500" b="1">
              <a:cs typeface="Calibri"/>
            </a:endParaRPr>
          </a:p>
          <a:p>
            <a:pPr marL="457200" indent="-457200">
              <a:buAutoNum type="arabicPeriod"/>
              <a:defRPr/>
            </a:pPr>
            <a:r>
              <a:rPr lang="en-US" sz="2500" b="1">
                <a:cs typeface="Calibri"/>
              </a:rPr>
              <a:t>Use Jamboard to add pictures or images of what you shared: </a:t>
            </a:r>
            <a:endParaRPr lang="en-US" sz="2500" b="1" dirty="0">
              <a:ea typeface="+mn-lt"/>
              <a:cs typeface="+mn-lt"/>
            </a:endParaRPr>
          </a:p>
          <a:p>
            <a:pPr algn="ctr">
              <a:defRPr/>
            </a:pPr>
            <a:r>
              <a:rPr lang="en-US" sz="1500" dirty="0">
                <a:ea typeface="+mn-lt"/>
                <a:cs typeface="+mn-lt"/>
                <a:hlinkClick r:id="rId4"/>
              </a:rPr>
              <a:t>https://jamboard.google.com/d/1BkrLoF6gh3gHkjhQHV9w2TQA6be-pwmEMLkuPnn2Azg/edit?usp=sharing</a:t>
            </a:r>
            <a:endParaRPr lang="en-US" sz="1500" b="1" dirty="0">
              <a:ea typeface="+mn-lt"/>
              <a:cs typeface="+mn-lt"/>
            </a:endParaRPr>
          </a:p>
          <a:p>
            <a:pPr>
              <a:defRPr/>
            </a:pPr>
            <a:endParaRPr lang="en-US" sz="2500" dirty="0">
              <a:solidFill>
                <a:prstClr val="black"/>
              </a:solidFill>
              <a:cs typeface="Calibri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500" b="1" dirty="0">
              <a:solidFill>
                <a:prstClr val="black"/>
              </a:solidFill>
              <a:cs typeface="Calibri"/>
            </a:endParaRPr>
          </a:p>
          <a:p>
            <a:pPr marL="457200" indent="-457200" fontAlgn="base">
              <a:buFont typeface="+mj-lt"/>
              <a:buAutoNum type="arabicPeriod"/>
              <a:defRPr/>
            </a:pPr>
            <a:endParaRPr lang="en-US" sz="2500" b="1" i="1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124FC-54B5-47B1-A6A1-BE212BF31DDD}"/>
              </a:ext>
            </a:extLst>
          </p:cNvPr>
          <p:cNvSpPr txBox="1"/>
          <p:nvPr/>
        </p:nvSpPr>
        <p:spPr>
          <a:xfrm>
            <a:off x="1362231" y="6213952"/>
            <a:ext cx="9468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Please utilize this link below to access resources for today's convening:</a:t>
            </a:r>
            <a:r>
              <a:rPr lang="en-US"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  <a:hlinkClick r:id="rId5"/>
              </a:rPr>
              <a:t>https://sdmilitaryfamily.org/july2020-convening/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522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-1929" y="1152647"/>
            <a:ext cx="12195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3600" b="1">
                <a:solidFill>
                  <a:srgbClr val="FFC82F"/>
                </a:solidFill>
                <a:latin typeface="Arial"/>
                <a:cs typeface="Arial"/>
              </a:rPr>
              <a:t>Spouse Employment &amp; Volunteer Opportunities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9962" y="1979477"/>
            <a:ext cx="10612073" cy="6294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2500" b="1" dirty="0">
                <a:cs typeface="Calibri"/>
              </a:rPr>
              <a:t>Christina Rios, Lead Workshop Facilitator – South Metro Career Center</a:t>
            </a:r>
          </a:p>
          <a:p>
            <a:pPr algn="ctr">
              <a:defRPr/>
            </a:pPr>
            <a:r>
              <a:rPr lang="en-US" sz="2500" dirty="0">
                <a:ea typeface="+mn-lt"/>
                <a:cs typeface="+mn-lt"/>
                <a:hlinkClick r:id="rId4"/>
              </a:rPr>
              <a:t>ChristinaRios@workforce.org</a:t>
            </a:r>
            <a:endParaRPr lang="en-US" sz="2500">
              <a:ea typeface="+mn-lt"/>
              <a:cs typeface="+mn-lt"/>
            </a:endParaRPr>
          </a:p>
          <a:p>
            <a:pPr algn="ctr">
              <a:defRPr/>
            </a:pPr>
            <a:endParaRPr lang="en-US" sz="2500" dirty="0">
              <a:cs typeface="Calibri"/>
            </a:endParaRPr>
          </a:p>
          <a:p>
            <a:pPr algn="ctr">
              <a:defRPr/>
            </a:pPr>
            <a:r>
              <a:rPr lang="en-US" sz="2500" b="1" dirty="0">
                <a:solidFill>
                  <a:srgbClr val="000000"/>
                </a:solidFill>
                <a:ea typeface="+mn-lt"/>
                <a:cs typeface="+mn-lt"/>
              </a:rPr>
              <a:t>Connie Vasquez, Manager, Family Member Employment Assistance Program (FMEAP), Marine Corps Community Services - MCRD San Diego</a:t>
            </a:r>
            <a:endParaRPr lang="en-US" sz="2500" b="1" dirty="0">
              <a:cs typeface="Calibri"/>
            </a:endParaRPr>
          </a:p>
          <a:p>
            <a:pPr algn="ctr">
              <a:defRPr/>
            </a:pPr>
            <a:r>
              <a:rPr lang="en-US" sz="2500" dirty="0">
                <a:ea typeface="+mn-lt"/>
                <a:cs typeface="+mn-lt"/>
                <a:hlinkClick r:id="rId5"/>
              </a:rPr>
              <a:t>connie.vasquez@usmc.mil</a:t>
            </a:r>
            <a:endParaRPr lang="en-US" sz="2500">
              <a:ea typeface="+mn-lt"/>
              <a:cs typeface="+mn-lt"/>
            </a:endParaRPr>
          </a:p>
          <a:p>
            <a:pPr algn="ctr">
              <a:defRPr/>
            </a:pPr>
            <a:endParaRPr lang="en-US" sz="2500" dirty="0">
              <a:ea typeface="+mn-lt"/>
              <a:cs typeface="+mn-lt"/>
            </a:endParaRPr>
          </a:p>
          <a:p>
            <a:pPr algn="ctr">
              <a:defRPr/>
            </a:pPr>
            <a:r>
              <a:rPr lang="en-US" sz="2500" b="1" dirty="0">
                <a:solidFill>
                  <a:srgbClr val="000000"/>
                </a:solidFill>
                <a:cs typeface="Calibri"/>
              </a:rPr>
              <a:t>Rosa L. Wilson, Deputy Director – Navy-Marine Corps Relief Society San Diego</a:t>
            </a:r>
          </a:p>
          <a:p>
            <a:pPr algn="ctr">
              <a:defRPr/>
            </a:pPr>
            <a:r>
              <a:rPr lang="en-US" sz="2500" dirty="0">
                <a:ea typeface="+mn-lt"/>
                <a:cs typeface="+mn-lt"/>
                <a:hlinkClick r:id="rId6"/>
              </a:rPr>
              <a:t>Rosa.Wilson@nmcrs.org</a:t>
            </a:r>
            <a:endParaRPr lang="en-US"/>
          </a:p>
          <a:p>
            <a:pPr algn="ctr">
              <a:defRPr/>
            </a:pPr>
            <a:endParaRPr lang="en-US" sz="2500" dirty="0">
              <a:solidFill>
                <a:srgbClr val="000000"/>
              </a:solidFill>
              <a:cs typeface="Calibri"/>
            </a:endParaRPr>
          </a:p>
          <a:p>
            <a:pPr algn="ctr">
              <a:defRPr/>
            </a:pPr>
            <a:endParaRPr lang="en-US" sz="2500" dirty="0">
              <a:solidFill>
                <a:srgbClr val="000000"/>
              </a:solidFill>
              <a:cs typeface="Calibri"/>
            </a:endParaRPr>
          </a:p>
          <a:p>
            <a:pPr algn="ctr">
              <a:defRPr/>
            </a:pP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algn="ctr">
              <a:defRPr/>
            </a:pP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algn="ctr">
              <a:defRPr/>
            </a:pPr>
            <a:endParaRPr lang="en-US" sz="3200" b="1" u="sng" dirty="0">
              <a:solidFill>
                <a:srgbClr val="0070C0"/>
              </a:solidFill>
              <a:cs typeface="Calibri"/>
            </a:endParaRPr>
          </a:p>
          <a:p>
            <a:pPr algn="ctr">
              <a:defRPr/>
            </a:pPr>
            <a:endParaRPr lang="en-US" sz="3200" b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D6EAC-51F7-4DDE-A76B-2B478FBB09F6}"/>
              </a:ext>
            </a:extLst>
          </p:cNvPr>
          <p:cNvSpPr txBox="1"/>
          <p:nvPr/>
        </p:nvSpPr>
        <p:spPr>
          <a:xfrm>
            <a:off x="1526206" y="6213952"/>
            <a:ext cx="9468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Please utilize this link below to access resources for today's convening:</a:t>
            </a:r>
            <a:r>
              <a:rPr lang="en-US"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  <a:hlinkClick r:id="rId7"/>
              </a:rPr>
              <a:t>https://sdmilitaryfamily.org/july2020-convening/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cs typeface="Segoe UI"/>
            </a:endParaRPr>
          </a:p>
        </p:txBody>
      </p:sp>
      <p:pic>
        <p:nvPicPr>
          <p:cNvPr id="9" name="Picture 9" descr="A picture containing bottle, truck, table, traffic&#10;&#10;Description automatically generated">
            <a:extLst>
              <a:ext uri="{FF2B5EF4-FFF2-40B4-BE49-F238E27FC236}">
                <a16:creationId xmlns:a16="http://schemas.microsoft.com/office/drawing/2014/main" id="{1F8F1260-1932-45C3-89D4-B214504D62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5629359"/>
            <a:ext cx="2743200" cy="583660"/>
          </a:xfrm>
          <a:prstGeom prst="rect">
            <a:avLst/>
          </a:prstGeom>
        </p:spPr>
      </p:pic>
      <p:pic>
        <p:nvPicPr>
          <p:cNvPr id="10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5DA0BDE-B6EF-4222-AF3B-6D25EFEEAE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646" y="5228551"/>
            <a:ext cx="1649507" cy="1035649"/>
          </a:xfrm>
          <a:prstGeom prst="rect">
            <a:avLst/>
          </a:prstGeom>
        </p:spPr>
      </p:pic>
      <p:pic>
        <p:nvPicPr>
          <p:cNvPr id="12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182763-8072-4BB6-823A-5680BD55C5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6776" y="5641093"/>
            <a:ext cx="2743200" cy="5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1676400" y="1143001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3600" b="1">
                <a:solidFill>
                  <a:srgbClr val="FFC82F"/>
                </a:solidFill>
                <a:latin typeface="Arial"/>
                <a:cs typeface="Arial"/>
              </a:rPr>
              <a:t>Stretch Break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962" y="2388822"/>
            <a:ext cx="10612073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3200" b="1">
                <a:latin typeface="Calibri" panose="020F0502020204030204"/>
              </a:rPr>
              <a:t>Refill that coffee!</a:t>
            </a:r>
            <a:endParaRPr lang="en-US"/>
          </a:p>
          <a:p>
            <a:pPr algn="ctr">
              <a:defRPr/>
            </a:pPr>
            <a:r>
              <a:rPr lang="en-US" sz="3200" b="1" dirty="0">
                <a:cs typeface="Calibri"/>
              </a:rPr>
              <a:t>We'll be back in 5 minutes!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6A426-4306-4CDA-BBEF-40BD1F083C6A}"/>
              </a:ext>
            </a:extLst>
          </p:cNvPr>
          <p:cNvSpPr txBox="1"/>
          <p:nvPr/>
        </p:nvSpPr>
        <p:spPr>
          <a:xfrm>
            <a:off x="1526206" y="6213952"/>
            <a:ext cx="9468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Please utilize this link below to access resources for today's convening:</a:t>
            </a:r>
            <a:r>
              <a:rPr lang="en-US"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  <a:hlinkClick r:id="rId4"/>
              </a:rPr>
              <a:t>https://sdmilitaryfamily.org/july2020-convening/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cs typeface="Segoe UI"/>
            </a:endParaRPr>
          </a:p>
        </p:txBody>
      </p:sp>
      <p:pic>
        <p:nvPicPr>
          <p:cNvPr id="5" name="Picture 5" descr="A cup of coffee on a table&#10;&#10;Description automatically generated">
            <a:extLst>
              <a:ext uri="{FF2B5EF4-FFF2-40B4-BE49-F238E27FC236}">
                <a16:creationId xmlns:a16="http://schemas.microsoft.com/office/drawing/2014/main" id="{87B68FDF-C6AC-4522-ACA9-6E64298AC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46565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4" descr="SDMFC Logo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1989" r="3728" b="34821"/>
          <a:stretch>
            <a:fillRect/>
          </a:stretch>
        </p:blipFill>
        <p:spPr>
          <a:xfrm>
            <a:off x="-2" y="6940"/>
            <a:ext cx="3048000" cy="871538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6999" y="32028"/>
            <a:ext cx="4558000" cy="10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#SDMFC #SDMFC10Years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D0073"/>
                </a:solidFill>
                <a:effectLst/>
                <a:uLnTx/>
                <a:uFillTx/>
                <a:latin typeface="MS Reference Sans Serif" panose="020B0604030504040204" pitchFamily="34" charset="0"/>
                <a:ea typeface="+mn-ea"/>
                <a:cs typeface="+mn-cs"/>
              </a:rPr>
              <a:t>#HowISDMFC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17" y="92245"/>
            <a:ext cx="845620" cy="845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966652"/>
            <a:ext cx="12191999" cy="1015279"/>
          </a:xfrm>
          <a:prstGeom prst="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962" y="2218038"/>
            <a:ext cx="10612073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2500" b="1" dirty="0">
                <a:ea typeface="+mn-lt"/>
                <a:cs typeface="+mn-lt"/>
              </a:rPr>
              <a:t>Cynthia Marinaccio, Transition and Employment Specialist – </a:t>
            </a:r>
            <a:r>
              <a:rPr lang="en-US" sz="2500" b="1" dirty="0" err="1">
                <a:ea typeface="+mn-lt"/>
                <a:cs typeface="+mn-lt"/>
              </a:rPr>
              <a:t>Easterseals</a:t>
            </a:r>
            <a:r>
              <a:rPr lang="en-US" sz="2500" b="1" dirty="0">
                <a:ea typeface="+mn-lt"/>
                <a:cs typeface="+mn-lt"/>
              </a:rPr>
              <a:t> of Southern California Bob Hope Veterans Support Program</a:t>
            </a:r>
          </a:p>
          <a:p>
            <a:pPr algn="ctr">
              <a:defRPr/>
            </a:pPr>
            <a:r>
              <a:rPr lang="en-US" sz="2500" dirty="0">
                <a:ea typeface="+mn-lt"/>
                <a:cs typeface="+mn-lt"/>
                <a:hlinkClick r:id="rId4"/>
              </a:rPr>
              <a:t>Cynthia.Marinaccio@essc.org</a:t>
            </a:r>
            <a:endParaRPr lang="en-US">
              <a:ea typeface="+mn-lt"/>
              <a:cs typeface="+mn-lt"/>
            </a:endParaRPr>
          </a:p>
          <a:p>
            <a:pPr algn="ctr">
              <a:defRPr/>
            </a:pPr>
            <a:endParaRPr lang="en-US" sz="2500" dirty="0">
              <a:cs typeface="Calibri"/>
            </a:endParaRPr>
          </a:p>
          <a:p>
            <a:pPr algn="ctr">
              <a:defRPr/>
            </a:pPr>
            <a:r>
              <a:rPr lang="en-US" sz="2500" b="1" dirty="0">
                <a:ea typeface="+mn-lt"/>
                <a:cs typeface="+mn-lt"/>
              </a:rPr>
              <a:t>Joann </a:t>
            </a:r>
            <a:r>
              <a:rPr lang="en-US" sz="2500" b="1" dirty="0" err="1">
                <a:ea typeface="+mn-lt"/>
                <a:cs typeface="+mn-lt"/>
              </a:rPr>
              <a:t>Sansoterra</a:t>
            </a:r>
            <a:r>
              <a:rPr lang="en-US" sz="2500" b="1" dirty="0">
                <a:ea typeface="+mn-lt"/>
                <a:cs typeface="+mn-lt"/>
              </a:rPr>
              <a:t>, Onward to Opportunity Program Coordinator - Institute for Veterans and Military Families (IVMF), Syracuse University</a:t>
            </a:r>
          </a:p>
          <a:p>
            <a:pPr algn="ctr">
              <a:defRPr/>
            </a:pPr>
            <a:r>
              <a:rPr lang="en-US" sz="2500" dirty="0">
                <a:ea typeface="+mn-lt"/>
                <a:cs typeface="+mn-lt"/>
                <a:hlinkClick r:id="rId5"/>
              </a:rPr>
              <a:t>jlsansot@syr.edu</a:t>
            </a:r>
            <a:endParaRPr lang="en-US" sz="250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6A426-4306-4CDA-BBEF-40BD1F083C6A}"/>
              </a:ext>
            </a:extLst>
          </p:cNvPr>
          <p:cNvSpPr txBox="1"/>
          <p:nvPr/>
        </p:nvSpPr>
        <p:spPr>
          <a:xfrm>
            <a:off x="1526206" y="6213952"/>
            <a:ext cx="9468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Please utilize this link below to access resources for today's convening:</a:t>
            </a:r>
            <a:r>
              <a:rPr lang="en-US"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ea typeface="+mn-lt"/>
                <a:cs typeface="+mn-lt"/>
                <a:hlinkClick r:id="rId6"/>
              </a:rPr>
              <a:t>https://sdmilitaryfamily.org/july2020-convening/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cs typeface="Segoe UI"/>
            </a:endParaRPr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5E9E59-20D3-4F32-8793-B21EDCF38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459" y="4996922"/>
            <a:ext cx="2743200" cy="1095499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3B4F9F7-574C-44A3-BD4F-C11C672CC9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4259" y="5328711"/>
            <a:ext cx="3101788" cy="611213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576C6F86-DD67-4DEE-82C5-1464AE3AC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9" y="1152647"/>
            <a:ext cx="12195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3600" b="1">
                <a:solidFill>
                  <a:srgbClr val="FFC82F"/>
                </a:solidFill>
                <a:latin typeface="Arial"/>
                <a:cs typeface="Arial"/>
              </a:rPr>
              <a:t>Spouse Employment &amp; Volunteer Opportunities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279</cp:revision>
  <dcterms:created xsi:type="dcterms:W3CDTF">2020-07-22T22:09:06Z</dcterms:created>
  <dcterms:modified xsi:type="dcterms:W3CDTF">2020-07-23T21:58:38Z</dcterms:modified>
</cp:coreProperties>
</file>