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6"/>
  </p:notesMasterIdLst>
  <p:sldIdLst>
    <p:sldId id="264" r:id="rId2"/>
    <p:sldId id="263" r:id="rId3"/>
    <p:sldId id="262" r:id="rId4"/>
    <p:sldId id="261" r:id="rId5"/>
    <p:sldId id="297" r:id="rId6"/>
    <p:sldId id="260" r:id="rId7"/>
    <p:sldId id="259" r:id="rId8"/>
    <p:sldId id="290" r:id="rId9"/>
    <p:sldId id="29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01" r:id="rId20"/>
    <p:sldId id="256" r:id="rId21"/>
    <p:sldId id="305" r:id="rId22"/>
    <p:sldId id="306" r:id="rId23"/>
    <p:sldId id="303" r:id="rId24"/>
    <p:sldId id="307" r:id="rId25"/>
    <p:sldId id="308" r:id="rId26"/>
    <p:sldId id="309" r:id="rId27"/>
    <p:sldId id="310" r:id="rId28"/>
    <p:sldId id="311" r:id="rId29"/>
    <p:sldId id="313" r:id="rId30"/>
    <p:sldId id="312" r:id="rId31"/>
    <p:sldId id="314" r:id="rId32"/>
    <p:sldId id="315" r:id="rId33"/>
    <p:sldId id="294" r:id="rId34"/>
    <p:sldId id="293" r:id="rId35"/>
    <p:sldId id="299" r:id="rId36"/>
    <p:sldId id="291" r:id="rId37"/>
    <p:sldId id="286" r:id="rId38"/>
    <p:sldId id="302" r:id="rId39"/>
    <p:sldId id="292" r:id="rId40"/>
    <p:sldId id="300" r:id="rId41"/>
    <p:sldId id="268" r:id="rId42"/>
    <p:sldId id="298" r:id="rId43"/>
    <p:sldId id="267" r:id="rId44"/>
    <p:sldId id="26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C5B2A3-DC9F-47D2-8161-89C833FCACE1}">
          <p14:sldIdLst>
            <p14:sldId id="264"/>
            <p14:sldId id="263"/>
            <p14:sldId id="262"/>
            <p14:sldId id="261"/>
            <p14:sldId id="297"/>
            <p14:sldId id="260"/>
            <p14:sldId id="259"/>
            <p14:sldId id="290"/>
            <p14:sldId id="29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01"/>
            <p14:sldId id="256"/>
            <p14:sldId id="305"/>
            <p14:sldId id="306"/>
            <p14:sldId id="303"/>
            <p14:sldId id="307"/>
            <p14:sldId id="308"/>
            <p14:sldId id="309"/>
            <p14:sldId id="310"/>
            <p14:sldId id="311"/>
            <p14:sldId id="313"/>
            <p14:sldId id="312"/>
            <p14:sldId id="314"/>
            <p14:sldId id="315"/>
            <p14:sldId id="294"/>
            <p14:sldId id="293"/>
            <p14:sldId id="299"/>
            <p14:sldId id="291"/>
            <p14:sldId id="286"/>
            <p14:sldId id="302"/>
            <p14:sldId id="292"/>
            <p14:sldId id="300"/>
            <p14:sldId id="268"/>
            <p14:sldId id="298"/>
            <p14:sldId id="267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35F04B-DAE5-2EFE-39F3-EF5FD6ACBBBA}" v="14" dt="2020-09-24T22:53:27.676"/>
    <p1510:client id="{D3A7A2E3-9E54-4DC1-8DFE-3EF9C60D3872}" v="103" dt="2020-09-25T16:41:09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7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A201C-D234-4451-8B31-15DBB56F11F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2D74D-21BD-4F5E-B8D5-EA85EDA56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3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99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6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92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91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32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2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52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02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44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28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83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82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005E7-4324-334E-89F3-AD8A5A29EF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6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9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35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4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4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2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4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5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7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35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9D7E9-A3B2-48AC-AB8C-6C3F91C99A8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67647-31A1-47E3-B489-C200196390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0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suprawalks.blogspot.com/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sdmilitaryfamily.org/september2020-convening/" TargetMode="External"/><Relationship Id="rId4" Type="http://schemas.openxmlformats.org/officeDocument/2006/relationships/hyperlink" Target="mailto:lbridges@saysandiego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militaryfamily.org/september2020-convenin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dmilitaryfamily.org/september2020-convening/" TargetMode="External"/><Relationship Id="rId5" Type="http://schemas.openxmlformats.org/officeDocument/2006/relationships/hyperlink" Target="http://sdmilitaryfamily.org/sdmfc-membership-2020/" TargetMode="Externa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militaryfamily.org/september2020-convening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dmilitaryfamily.org/september2020-convening/" TargetMode="External"/><Relationship Id="rId5" Type="http://schemas.openxmlformats.org/officeDocument/2006/relationships/hyperlink" Target="http://www.mccsmiramar.com/marine-family-programs/#behavioral-health" TargetMode="External"/><Relationship Id="rId4" Type="http://schemas.openxmlformats.org/officeDocument/2006/relationships/hyperlink" Target="mailto:rena.levy@usmc.mi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dmilitaryfamily.org/september2020-convening/" TargetMode="External"/><Relationship Id="rId5" Type="http://schemas.openxmlformats.org/officeDocument/2006/relationships/hyperlink" Target="http://www.mccsmcrd.com/substance-abuse-counseling-center/" TargetMode="External"/><Relationship Id="rId4" Type="http://schemas.openxmlformats.org/officeDocument/2006/relationships/hyperlink" Target="mailto:brian.hallberg@usmc-mccs.or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echsoup-taiwan.blogspot.com/2017/08/npo.html" TargetMode="External"/><Relationship Id="rId5" Type="http://schemas.openxmlformats.org/officeDocument/2006/relationships/image" Target="../media/image36.jpeg"/><Relationship Id="rId4" Type="http://schemas.openxmlformats.org/officeDocument/2006/relationships/hyperlink" Target="https://sdmilitaryfamily.org/september2020-convenin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sdmilitaryfamily.org/september2020-convenin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dmilitaryfamily.org/september2020-convening/" TargetMode="External"/><Relationship Id="rId4" Type="http://schemas.openxmlformats.org/officeDocument/2006/relationships/hyperlink" Target="mailto:rena.levy@usmc.mi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militaryfamily.org/september2020-convenin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sdmilitaryfamily.org/september2020-convening/" TargetMode="External"/><Relationship Id="rId4" Type="http://schemas.openxmlformats.org/officeDocument/2006/relationships/hyperlink" Target="https://sdmilitaryfamily.org/10th-annualsummit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sdmilitaryfamily.org/september2020-convening/" TargetMode="Externa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militaryfamily.org/september2020-convening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militaryfamily.org/september2020-convening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militaryfamily.org/september2020-convening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militaryfamily.org/september2020-convenin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dmilitaryfamily.org/september2020-convening/" TargetMode="External"/><Relationship Id="rId4" Type="http://schemas.openxmlformats.org/officeDocument/2006/relationships/hyperlink" Target="https://forms.gle/9m2LMKhYp83a1je7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hebluediamondgallery.com/handwriting/i/instructions.html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sdmilitaryfamily.org/september2020-convenin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militaryfamily.org/september2020-convenin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oiryG6dJXY?feature=oembed" TargetMode="External"/><Relationship Id="rId6" Type="http://schemas.openxmlformats.org/officeDocument/2006/relationships/hyperlink" Target="https://youtu.be/OoiryG6dJXY" TargetMode="External"/><Relationship Id="rId5" Type="http://schemas.openxmlformats.org/officeDocument/2006/relationships/hyperlink" Target="https://sdmilitaryfamily.org/september2020-convening/" TargetMode="Externa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sdmilitaryfamily.org/september2020-convening/" TargetMode="External"/><Relationship Id="rId4" Type="http://schemas.openxmlformats.org/officeDocument/2006/relationships/hyperlink" Target="mailto:Rachel.S.Crowley@usdoj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E2B085-77AF-44CD-9A79-0B9162876727}"/>
              </a:ext>
            </a:extLst>
          </p:cNvPr>
          <p:cNvSpPr/>
          <p:nvPr/>
        </p:nvSpPr>
        <p:spPr>
          <a:xfrm>
            <a:off x="-2" y="-2169"/>
            <a:ext cx="12191999" cy="5781374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6493" y="5605254"/>
            <a:ext cx="7059013" cy="45719"/>
          </a:xfrm>
          <a:prstGeom prst="rect">
            <a:avLst/>
          </a:prstGeom>
          <a:solidFill>
            <a:srgbClr val="FDC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801476" y="4837199"/>
            <a:ext cx="61077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DC82F"/>
                </a:solidFill>
                <a:latin typeface="Arial"/>
                <a:cs typeface="Arial"/>
              </a:rPr>
              <a:t>September 25, 2020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rgbClr val="FDC82F"/>
              </a:solidFill>
              <a:effectLst/>
              <a:latin typeface="Arial"/>
              <a:cs typeface="Arial"/>
            </a:endParaRPr>
          </a:p>
        </p:txBody>
      </p:sp>
      <p:pic>
        <p:nvPicPr>
          <p:cNvPr id="3" name="Content Placeholder 4" descr="SDMFC Logo-01.jpg">
            <a:extLst>
              <a:ext uri="{FF2B5EF4-FFF2-40B4-BE49-F238E27FC236}">
                <a16:creationId xmlns:a16="http://schemas.microsoft.com/office/drawing/2014/main" id="{2896FB27-9288-439A-91CA-0BF9A57C5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4631479" y="5784194"/>
            <a:ext cx="3048000" cy="87153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5204A34-C699-45E0-B4A2-2E0788A41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901" y="395271"/>
            <a:ext cx="87565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DC82F"/>
                </a:solidFill>
                <a:latin typeface="Arial"/>
                <a:cs typeface="Arial"/>
              </a:rPr>
              <a:t>Substance Abuse Prevention &amp; Suicide Awareness</a:t>
            </a:r>
            <a:endParaRPr lang="en-US"/>
          </a:p>
        </p:txBody>
      </p:sp>
      <p:pic>
        <p:nvPicPr>
          <p:cNvPr id="2" name="Picture 4" descr="Free illustration: Unity, Community, Union, Hands - Free ...">
            <a:extLst>
              <a:ext uri="{FF2B5EF4-FFF2-40B4-BE49-F238E27FC236}">
                <a16:creationId xmlns:a16="http://schemas.microsoft.com/office/drawing/2014/main" id="{1326E27C-D50E-4EB0-ADC9-2D4C4B7E3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664" y="1564263"/>
            <a:ext cx="4339086" cy="3355662"/>
          </a:xfrm>
          <a:prstGeom prst="rect">
            <a:avLst/>
          </a:prstGeom>
        </p:spPr>
      </p:pic>
      <p:pic>
        <p:nvPicPr>
          <p:cNvPr id="5" name="Picture 5" descr="A picture containing person, person, cake, cutting&#10;&#10;Description automatically generated">
            <a:extLst>
              <a:ext uri="{FF2B5EF4-FFF2-40B4-BE49-F238E27FC236}">
                <a16:creationId xmlns:a16="http://schemas.microsoft.com/office/drawing/2014/main" id="{821AE029-EAC7-4FC7-B629-90180739B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77796" y="1639820"/>
            <a:ext cx="4065915" cy="31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6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4E23FD-3439-450F-822C-CB47053B3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0" t="18671" r="54715" b="24763"/>
          <a:stretch/>
        </p:blipFill>
        <p:spPr>
          <a:xfrm>
            <a:off x="567192" y="899440"/>
            <a:ext cx="10850108" cy="486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0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65C62-0DFA-4AA1-98D5-BED4A910E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1" t="19481" r="54792" b="24968"/>
          <a:stretch/>
        </p:blipFill>
        <p:spPr>
          <a:xfrm>
            <a:off x="397226" y="736600"/>
            <a:ext cx="11397548" cy="50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6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D2707-9F88-4B3A-AAE9-6C1CA95E8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1" t="18796" r="54688" b="24968"/>
          <a:stretch/>
        </p:blipFill>
        <p:spPr>
          <a:xfrm>
            <a:off x="855544" y="965200"/>
            <a:ext cx="10658712" cy="47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8A8770-CD3C-4292-8324-02679AB07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7" t="18796" r="54583" b="24965"/>
          <a:stretch/>
        </p:blipFill>
        <p:spPr>
          <a:xfrm>
            <a:off x="1231900" y="956273"/>
            <a:ext cx="9994900" cy="446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829B0-2604-4AE2-919F-9D334B3A7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4" t="19481" r="54687" b="25311"/>
          <a:stretch/>
        </p:blipFill>
        <p:spPr>
          <a:xfrm>
            <a:off x="355600" y="742968"/>
            <a:ext cx="11290300" cy="49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097856-DD2E-45AF-ADA5-01916A704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8796" r="54687" b="24625"/>
          <a:stretch/>
        </p:blipFill>
        <p:spPr>
          <a:xfrm>
            <a:off x="358832" y="863600"/>
            <a:ext cx="11474336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793C7-DF55-482B-B4A4-FEBC8EAF5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" t="19138" r="55001" b="26682"/>
          <a:stretch/>
        </p:blipFill>
        <p:spPr>
          <a:xfrm>
            <a:off x="124746" y="749300"/>
            <a:ext cx="11536108" cy="49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11302-5C3C-4790-9101-DD3908CAE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8" t="18568" r="54928" b="25189"/>
          <a:stretch/>
        </p:blipFill>
        <p:spPr>
          <a:xfrm>
            <a:off x="1118689" y="876300"/>
            <a:ext cx="9954622" cy="44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A265C-F48E-4941-9318-F013B09AD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2" t="18110" r="56146" b="24967"/>
          <a:stretch/>
        </p:blipFill>
        <p:spPr>
          <a:xfrm>
            <a:off x="563543" y="584200"/>
            <a:ext cx="11064914" cy="53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5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-44823" y="114300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3600" b="1">
                <a:solidFill>
                  <a:srgbClr val="FFC000"/>
                </a:solidFill>
                <a:latin typeface="Arial"/>
                <a:cs typeface="Calibri"/>
              </a:rPr>
              <a:t>Substance Abuse Stigma</a:t>
            </a:r>
            <a:endParaRPr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174" y="2435754"/>
            <a:ext cx="11481649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400" b="1" i="1">
                <a:latin typeface="Arial"/>
                <a:ea typeface="+mn-lt"/>
                <a:cs typeface="+mn-lt"/>
              </a:rPr>
              <a:t>INTRODUCING:</a:t>
            </a:r>
          </a:p>
          <a:p>
            <a:pPr algn="ctr">
              <a:defRPr/>
            </a:pPr>
            <a:r>
              <a:rPr lang="en-US" sz="3200" b="1">
                <a:latin typeface="Arial"/>
                <a:ea typeface="+mn-lt"/>
                <a:cs typeface="+mn-lt"/>
              </a:rPr>
              <a:t>Lisa Bridges</a:t>
            </a:r>
            <a:r>
              <a:rPr lang="en-US" sz="3200" b="1">
                <a:latin typeface="Arial"/>
                <a:ea typeface="+mn-lt"/>
                <a:cs typeface="Arial"/>
              </a:rPr>
              <a:t>, Senior Program Manager</a:t>
            </a:r>
            <a:endParaRPr lang="en-US" sz="3200">
              <a:ea typeface="+mn-lt"/>
              <a:cs typeface="+mn-lt"/>
            </a:endParaRPr>
          </a:p>
          <a:p>
            <a:pPr algn="ctr">
              <a:defRPr/>
            </a:pPr>
            <a:r>
              <a:rPr lang="en-US" sz="3200" b="1">
                <a:latin typeface="Arial"/>
                <a:ea typeface="+mn-lt"/>
                <a:cs typeface="+mn-lt"/>
              </a:rPr>
              <a:t>SAY San Diego &amp; </a:t>
            </a:r>
          </a:p>
          <a:p>
            <a:pPr algn="ctr">
              <a:defRPr/>
            </a:pPr>
            <a:r>
              <a:rPr lang="en-US" sz="3200" b="1">
                <a:latin typeface="Arial"/>
                <a:ea typeface="+mn-lt"/>
                <a:cs typeface="+mn-lt"/>
              </a:rPr>
              <a:t>North City Prevention Coalition</a:t>
            </a:r>
            <a:endParaRPr lang="en-US"/>
          </a:p>
          <a:p>
            <a:pPr algn="ctr">
              <a:defRPr/>
            </a:pPr>
            <a:r>
              <a:rPr lang="en-US" sz="3200" b="1" u="sng">
                <a:solidFill>
                  <a:srgbClr val="0070C0"/>
                </a:solidFill>
                <a:latin typeface="Arial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lbridges@saysandiego.org</a:t>
            </a:r>
            <a:endParaRPr lang="en-US" sz="3200" b="1" u="sng">
              <a:solidFill>
                <a:srgbClr val="0070C0"/>
              </a:solidFill>
              <a:latin typeface="Arial"/>
              <a:cs typeface="Calibri"/>
            </a:endParaRPr>
          </a:p>
          <a:p>
            <a:pPr algn="ctr">
              <a:defRPr/>
            </a:pPr>
            <a:endParaRPr lang="en-US" sz="3200" b="1" u="sng">
              <a:solidFill>
                <a:srgbClr val="0070C0"/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6EAC-51F7-4DDE-A76B-2B478FBB09F6}"/>
              </a:ext>
            </a:extLst>
          </p:cNvPr>
          <p:cNvSpPr txBox="1"/>
          <p:nvPr/>
        </p:nvSpPr>
        <p:spPr>
          <a:xfrm>
            <a:off x="1310546" y="6195527"/>
            <a:ext cx="94681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5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</p:txBody>
      </p:sp>
      <p:pic>
        <p:nvPicPr>
          <p:cNvPr id="12" name="Picture 11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11A7BCB6-AD30-4DDC-AE61-70B34E824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03" y="3101071"/>
            <a:ext cx="1607620" cy="1593242"/>
          </a:xfrm>
          <a:prstGeom prst="rect">
            <a:avLst/>
          </a:prstGeom>
        </p:spPr>
      </p:pic>
      <p:pic>
        <p:nvPicPr>
          <p:cNvPr id="6" name="Picture 6" descr="A picture containing clock, drawing, window&#10;&#10;Description automatically generated">
            <a:extLst>
              <a:ext uri="{FF2B5EF4-FFF2-40B4-BE49-F238E27FC236}">
                <a16:creationId xmlns:a16="http://schemas.microsoft.com/office/drawing/2014/main" id="{493EF6B9-2058-4C0B-87C6-224325D82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21" y="2908139"/>
            <a:ext cx="1880560" cy="186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1676400" y="1143001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600" b="1">
                <a:solidFill>
                  <a:srgbClr val="FFC82F"/>
                </a:solidFill>
                <a:latin typeface="Arial"/>
                <a:cs typeface="Arial"/>
              </a:rPr>
              <a:t>Today's Information &amp; Materials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C8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9189" y="2158280"/>
            <a:ext cx="10653622" cy="26314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500" b="1"/>
              <a:t>Please utilize this link below to access resources for today's convening:</a:t>
            </a:r>
            <a:endParaRPr lang="en-US"/>
          </a:p>
          <a:p>
            <a:pPr algn="ctr">
              <a:defRPr/>
            </a:pPr>
            <a:r>
              <a:rPr lang="en-US" sz="2800" b="1">
                <a:highlight>
                  <a:srgbClr val="FFFF00"/>
                </a:highlight>
                <a:ea typeface="+mn-lt"/>
                <a:cs typeface="+mn-lt"/>
                <a:hlinkClick r:id="rId4"/>
              </a:rPr>
              <a:t>https://sdmilitaryfamily.org/september2020-convening/</a:t>
            </a:r>
            <a:r>
              <a:rPr lang="en-US" sz="2800" b="1">
                <a:highlight>
                  <a:srgbClr val="FFFF00"/>
                </a:highlight>
                <a:ea typeface="+mn-lt"/>
                <a:cs typeface="+mn-lt"/>
              </a:rPr>
              <a:t> </a:t>
            </a:r>
            <a:endParaRPr lang="en-US"/>
          </a:p>
          <a:p>
            <a:pPr lvl="0" algn="ctr">
              <a:defRPr/>
            </a:pPr>
            <a:endParaRPr lang="en-US" sz="2800" b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b="1"/>
              <a:t>Today's Sign-In Sheet</a:t>
            </a:r>
            <a:endParaRPr lang="en-US" sz="2800" b="1">
              <a:cs typeface="Calibr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  <a:defRPr/>
            </a:pPr>
            <a:r>
              <a:rPr lang="en-US" sz="2800" b="1"/>
              <a:t>SDMFC September 2020 PowerPoint</a:t>
            </a:r>
            <a:endParaRPr lang="en-US" sz="2800" b="1">
              <a:cs typeface="Calibr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  <a:defRPr/>
            </a:pPr>
            <a:r>
              <a:rPr lang="en-US" sz="2800" b="1"/>
              <a:t>SDMFC Post-Convening Survey</a:t>
            </a:r>
            <a:endParaRPr lang="en-US" sz="2800" b="1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9FC2D-5535-4F52-AE2D-E334D18A240E}"/>
              </a:ext>
            </a:extLst>
          </p:cNvPr>
          <p:cNvSpPr txBox="1"/>
          <p:nvPr/>
        </p:nvSpPr>
        <p:spPr>
          <a:xfrm>
            <a:off x="1382446" y="6431667"/>
            <a:ext cx="90832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Segoe UI"/>
              </a:rPr>
              <a:t>FOR CONVENING LINKS SEE</a:t>
            </a:r>
            <a:r>
              <a:rPr lang="en-US" b="1">
                <a:solidFill>
                  <a:srgbClr val="000000"/>
                </a:solidFill>
                <a:cs typeface="Segoe UI"/>
              </a:rPr>
              <a:t>:</a:t>
            </a:r>
            <a:r>
              <a:rPr lang="en-US" b="1">
                <a:solidFill>
                  <a:srgbClr val="0563C1"/>
                </a:solidFill>
                <a:cs typeface="Segoe UI"/>
              </a:rPr>
              <a:t> </a:t>
            </a:r>
            <a:r>
              <a:rPr lang="en-US" b="1">
                <a:ea typeface="+mn-lt"/>
                <a:cs typeface="+mn-lt"/>
                <a:hlinkClick r:id="rId4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 </a:t>
            </a:r>
            <a:endParaRPr lang="en-US" b="1" u="sng">
              <a:solidFill>
                <a:srgbClr val="0070C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94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6C0F7F-57E8-423A-A77E-57808DC4D179}"/>
              </a:ext>
            </a:extLst>
          </p:cNvPr>
          <p:cNvPicPr/>
          <p:nvPr/>
        </p:nvPicPr>
        <p:blipFill rotWithShape="1">
          <a:blip r:embed="rId3"/>
          <a:srcRect l="12660" t="20577" r="62400" b="34981"/>
          <a:stretch/>
        </p:blipFill>
        <p:spPr bwMode="auto">
          <a:xfrm>
            <a:off x="553156" y="462844"/>
            <a:ext cx="11085688" cy="5932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2032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F5E4A-7956-420A-8319-EA973EA36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2" t="21483" r="62784" b="35077"/>
          <a:stretch/>
        </p:blipFill>
        <p:spPr>
          <a:xfrm>
            <a:off x="705030" y="546903"/>
            <a:ext cx="10781940" cy="57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39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5CD3EF-C8B8-494F-92B7-4750E83E5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7" t="19295" r="62499" b="35389"/>
          <a:stretch/>
        </p:blipFill>
        <p:spPr>
          <a:xfrm>
            <a:off x="1191603" y="714737"/>
            <a:ext cx="9808794" cy="54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31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1EBF56-6FA5-4593-B00B-4B08BACC0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9" t="19335" r="66111" b="33465"/>
          <a:stretch/>
        </p:blipFill>
        <p:spPr>
          <a:xfrm>
            <a:off x="2833510" y="393895"/>
            <a:ext cx="6524980" cy="62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35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BEBE91-829D-4FB7-8437-B9F58124D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7" t="20545" r="62310" b="35389"/>
          <a:stretch/>
        </p:blipFill>
        <p:spPr>
          <a:xfrm>
            <a:off x="802673" y="601884"/>
            <a:ext cx="10586654" cy="56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82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FA4E-F57D-45CE-857C-76990EEA2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85" t="20676" r="62291" b="34515"/>
          <a:stretch/>
        </p:blipFill>
        <p:spPr>
          <a:xfrm>
            <a:off x="745833" y="584200"/>
            <a:ext cx="10418112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00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AFEF9-45B5-463B-90BF-46CA40742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19291" r="62407" b="34988"/>
          <a:stretch/>
        </p:blipFill>
        <p:spPr>
          <a:xfrm>
            <a:off x="981889" y="598311"/>
            <a:ext cx="10228222" cy="56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2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E4B1F8-5C50-4E78-B6DB-753E8CB6F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2" t="19295" r="62310" b="34139"/>
          <a:stretch/>
        </p:blipFill>
        <p:spPr>
          <a:xfrm>
            <a:off x="1155294" y="506393"/>
            <a:ext cx="10317392" cy="58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37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0A66A2-ABD6-451E-8364-F810A4E21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7" t="18982" r="62310" b="34139"/>
          <a:stretch/>
        </p:blipFill>
        <p:spPr>
          <a:xfrm>
            <a:off x="1142034" y="507183"/>
            <a:ext cx="9907932" cy="5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7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061155-852B-4835-9A8C-D9506951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2" t="19295" r="62310" b="34452"/>
          <a:stretch/>
        </p:blipFill>
        <p:spPr>
          <a:xfrm>
            <a:off x="962628" y="540257"/>
            <a:ext cx="10266744" cy="577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7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3E62B466-B1B7-436A-B1E8-52E5918EF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0" y="2002872"/>
            <a:ext cx="4353463" cy="4333123"/>
          </a:xfrm>
          <a:prstGeom prst="rect">
            <a:avLst/>
          </a:prstGeom>
        </p:spPr>
      </p:pic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38835" y="1992639"/>
            <a:ext cx="827594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b="1">
                <a:latin typeface="Calibri"/>
                <a:cs typeface="Calibri"/>
              </a:rPr>
              <a:t>Interested in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Become a Member</a:t>
            </a:r>
            <a:r>
              <a:rPr lang="en-US" sz="2800" b="1">
                <a:latin typeface="Calibri"/>
                <a:cs typeface="Calibri"/>
              </a:rPr>
              <a:t>?</a:t>
            </a:r>
            <a:endParaRPr lang="en-US" sz="2800"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http://sdmilitaryfamily.org/sdmfc-membership-2020/</a:t>
            </a:r>
            <a:endParaRPr 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1676400" y="1143001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C8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SDMFC Membership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C8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2793B-EC61-47B0-87D1-8D634C33B7CD}"/>
              </a:ext>
            </a:extLst>
          </p:cNvPr>
          <p:cNvSpPr txBox="1"/>
          <p:nvPr/>
        </p:nvSpPr>
        <p:spPr>
          <a:xfrm>
            <a:off x="6598133" y="3523301"/>
            <a:ext cx="3484901" cy="2062103"/>
          </a:xfrm>
          <a:prstGeom prst="rect">
            <a:avLst/>
          </a:prstGeom>
          <a:noFill/>
          <a:ln w="57150">
            <a:solidFill>
              <a:srgbClr val="4D007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Next Members-Only Training: </a:t>
            </a:r>
            <a:endParaRPr lang="en-US" sz="3200"/>
          </a:p>
          <a:p>
            <a:pPr algn="ctr"/>
            <a:r>
              <a:rPr lang="en-US" sz="3200" b="1"/>
              <a:t>September 30th, 2020</a:t>
            </a:r>
            <a:endParaRPr lang="en-US" sz="320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8FCCC1-5624-43F9-B9D0-29FE687B8F10}"/>
              </a:ext>
            </a:extLst>
          </p:cNvPr>
          <p:cNvSpPr txBox="1"/>
          <p:nvPr/>
        </p:nvSpPr>
        <p:spPr>
          <a:xfrm>
            <a:off x="1526206" y="6257084"/>
            <a:ext cx="94681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+mn-lt"/>
                <a:cs typeface="Segoe UI"/>
              </a:rPr>
              <a:t>Please utilize this link below to access resources for today's convening:</a:t>
            </a:r>
            <a:r>
              <a:rPr lang="en-US">
                <a:solidFill>
                  <a:srgbClr val="000000"/>
                </a:solidFill>
                <a:ea typeface="+mn-lt"/>
                <a:cs typeface="Segoe UI"/>
              </a:rPr>
              <a:t>​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6"/>
              </a:rPr>
              <a:t>https://sdmilitaryfamily.org/september2020-convening/</a:t>
            </a:r>
            <a:r>
              <a:rPr lang="en-US">
                <a:ea typeface="+mn-lt"/>
                <a:cs typeface="+mn-lt"/>
              </a:rPr>
              <a:t>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AB04B6-4F33-4A3F-B06A-8A64382D6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5" t="19596" r="62222" b="34683"/>
          <a:stretch/>
        </p:blipFill>
        <p:spPr>
          <a:xfrm>
            <a:off x="652122" y="395111"/>
            <a:ext cx="10605536" cy="587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94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24ECA-AFC1-4D05-879C-822002211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19291" r="62407" b="34379"/>
          <a:stretch/>
        </p:blipFill>
        <p:spPr>
          <a:xfrm>
            <a:off x="777376" y="428979"/>
            <a:ext cx="10264716" cy="57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90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85851-C27E-48CE-9813-5F34F7852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19291" r="62500" b="34379"/>
          <a:stretch/>
        </p:blipFill>
        <p:spPr>
          <a:xfrm>
            <a:off x="1062790" y="595488"/>
            <a:ext cx="10066420" cy="56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65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-44823" y="114300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3600" b="1">
                <a:solidFill>
                  <a:srgbClr val="FFC000"/>
                </a:solidFill>
                <a:latin typeface="Arial"/>
                <a:cs typeface="Calibri"/>
              </a:rPr>
              <a:t>SUBSTANCE ABUSE</a:t>
            </a:r>
            <a:endParaRPr lang="en-US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692" y="3039680"/>
            <a:ext cx="1148164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5400" b="1">
                <a:latin typeface="Arial"/>
                <a:cs typeface="Calibri"/>
              </a:rPr>
              <a:t>PANEL DISCUSSION</a:t>
            </a:r>
            <a:endParaRPr lang="en-US" sz="44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6EAC-51F7-4DDE-A76B-2B478FBB09F6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4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5657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-44823" y="114300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3600" b="1">
                <a:solidFill>
                  <a:srgbClr val="FFC000"/>
                </a:solidFill>
                <a:latin typeface="Arial"/>
                <a:cs typeface="Calibri"/>
              </a:rPr>
              <a:t>Substance Abuse Panelist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0692" y="1990133"/>
            <a:ext cx="11064706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400" b="1" i="1">
                <a:latin typeface="Arial"/>
                <a:ea typeface="+mn-lt"/>
                <a:cs typeface="+mn-lt"/>
              </a:rPr>
              <a:t>ALSO INTRODUCING:</a:t>
            </a:r>
          </a:p>
          <a:p>
            <a:pPr>
              <a:defRPr/>
            </a:pPr>
            <a:r>
              <a:rPr lang="en-US" sz="3200" b="1">
                <a:latin typeface="Arial"/>
                <a:cs typeface="Arial"/>
              </a:rPr>
              <a:t>Karen </a:t>
            </a:r>
            <a:r>
              <a:rPr lang="en-US" sz="3200" b="1" err="1">
                <a:latin typeface="Arial"/>
                <a:cs typeface="Arial"/>
              </a:rPr>
              <a:t>Lenyoun</a:t>
            </a:r>
            <a:r>
              <a:rPr lang="en-US" sz="3200" b="1">
                <a:latin typeface="Arial"/>
                <a:cs typeface="Arial"/>
              </a:rPr>
              <a:t> , </a:t>
            </a:r>
            <a:r>
              <a:rPr lang="en-US" sz="3200" b="1">
                <a:latin typeface="Arial"/>
                <a:ea typeface="+mn-lt"/>
                <a:cs typeface="+mn-lt"/>
              </a:rPr>
              <a:t>Training and Reporting Specialist</a:t>
            </a:r>
          </a:p>
          <a:p>
            <a:pPr>
              <a:defRPr/>
            </a:pPr>
            <a:r>
              <a:rPr lang="en-US" sz="3200" b="1">
                <a:latin typeface="Arial"/>
                <a:ea typeface="+mn-lt"/>
                <a:cs typeface="Arial"/>
              </a:rPr>
              <a:t>NAMI</a:t>
            </a:r>
            <a:r>
              <a:rPr lang="en-US" sz="3200" b="1">
                <a:latin typeface="Arial"/>
                <a:cs typeface="Arial"/>
              </a:rPr>
              <a:t> San </a:t>
            </a:r>
            <a:r>
              <a:rPr lang="en-US" sz="3200" b="1">
                <a:latin typeface="Arial"/>
                <a:ea typeface="+mn-lt"/>
                <a:cs typeface="Arial"/>
              </a:rPr>
              <a:t>Diego</a:t>
            </a:r>
            <a:endParaRPr lang="en-US"/>
          </a:p>
          <a:p>
            <a:pPr>
              <a:defRPr/>
            </a:pPr>
            <a:r>
              <a:rPr lang="en-US" sz="3200" b="1" u="sng">
                <a:solidFill>
                  <a:srgbClr val="0070C0"/>
                </a:solidFill>
                <a:latin typeface="Arial"/>
                <a:ea typeface="+mn-lt"/>
                <a:cs typeface="+mn-lt"/>
              </a:rPr>
              <a:t>karenlenyoun@namisd.org</a:t>
            </a:r>
          </a:p>
          <a:p>
            <a:pPr algn="ctr">
              <a:defRPr/>
            </a:pPr>
            <a:endParaRPr lang="en-US" sz="3200" b="1">
              <a:solidFill>
                <a:srgbClr val="000000"/>
              </a:solidFill>
              <a:latin typeface="Arial"/>
              <a:cs typeface="Calibri"/>
            </a:endParaRPr>
          </a:p>
          <a:p>
            <a:pPr>
              <a:defRPr/>
            </a:pPr>
            <a:r>
              <a:rPr lang="en-US" sz="3200" b="1">
                <a:latin typeface="Arial"/>
                <a:ea typeface="+mn-lt"/>
                <a:cs typeface="+mn-lt"/>
              </a:rPr>
              <a:t>Rena Levy, Program Supervisor</a:t>
            </a:r>
            <a:endParaRPr lang="en-US" b="1" u="sng">
              <a:solidFill>
                <a:srgbClr val="0070C0"/>
              </a:solidFill>
              <a:latin typeface="Arial"/>
              <a:ea typeface="+mn-lt"/>
              <a:cs typeface="+mn-lt"/>
            </a:endParaRPr>
          </a:p>
          <a:p>
            <a:pPr>
              <a:defRPr/>
            </a:pPr>
            <a:r>
              <a:rPr lang="en-US" sz="3200" b="1">
                <a:latin typeface="Arial"/>
                <a:ea typeface="+mn-lt"/>
                <a:cs typeface="+mn-lt"/>
              </a:rPr>
              <a:t>MIP Program at MCAS Miramar</a:t>
            </a:r>
            <a:endParaRPr lang="en-US">
              <a:latin typeface="Calibri"/>
              <a:ea typeface="+mn-lt"/>
              <a:cs typeface="+mn-lt"/>
            </a:endParaRPr>
          </a:p>
          <a:p>
            <a:pPr>
              <a:defRPr/>
            </a:pPr>
            <a:r>
              <a:rPr lang="en-US" sz="3200" b="1" u="sng">
                <a:solidFill>
                  <a:srgbClr val="0070C0"/>
                </a:solidFill>
                <a:latin typeface="Arial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rena.levy@usmc.mil</a:t>
            </a:r>
            <a:endParaRPr lang="en-US" sz="3200" b="1" u="sng">
              <a:solidFill>
                <a:srgbClr val="0070C0"/>
              </a:solidFill>
              <a:latin typeface="Arial"/>
              <a:ea typeface="+mn-lt"/>
              <a:cs typeface="+mn-lt"/>
            </a:endParaRPr>
          </a:p>
          <a:p>
            <a:pPr>
              <a:defRPr/>
            </a:pPr>
            <a:r>
              <a:rPr lang="en-US" sz="2400" b="1">
                <a:ea typeface="+mn-lt"/>
                <a:cs typeface="+mn-lt"/>
                <a:hlinkClick r:id="rId5"/>
              </a:rPr>
              <a:t>http://www.mccsmiramar.com/marine-family-programs/#behavioral-health</a:t>
            </a:r>
            <a:r>
              <a:rPr lang="en-US" sz="2400" b="1">
                <a:ea typeface="+mn-lt"/>
                <a:cs typeface="+mn-lt"/>
              </a:rPr>
              <a:t> 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6EAC-51F7-4DDE-A76B-2B478FBB09F6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6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  <p:pic>
        <p:nvPicPr>
          <p:cNvPr id="5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8B60023-E0BF-40EE-8F42-103F950E2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230" y="3072553"/>
            <a:ext cx="4914180" cy="1072329"/>
          </a:xfrm>
          <a:prstGeom prst="rect">
            <a:avLst/>
          </a:prstGeom>
        </p:spPr>
      </p:pic>
      <p:pic>
        <p:nvPicPr>
          <p:cNvPr id="7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7E498CE-3C92-423F-8843-5A143AC35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2853" y="4513676"/>
            <a:ext cx="5316747" cy="11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2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-44823" y="114300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3600" b="1">
                <a:solidFill>
                  <a:srgbClr val="FFC000"/>
                </a:solidFill>
                <a:latin typeface="Arial"/>
                <a:cs typeface="Arial"/>
              </a:rPr>
              <a:t>Substance Abuse Panelist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0692" y="1990133"/>
            <a:ext cx="11064706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400" b="1" i="1">
                <a:latin typeface="Arial"/>
                <a:ea typeface="+mn-lt"/>
                <a:cs typeface="+mn-lt"/>
              </a:rPr>
              <a:t>ALSO INTRODUCING:</a:t>
            </a:r>
          </a:p>
          <a:p>
            <a:pPr>
              <a:defRPr/>
            </a:pPr>
            <a:r>
              <a:rPr lang="en-US" sz="3200" b="1">
                <a:latin typeface="Arial"/>
                <a:cs typeface="Arial"/>
              </a:rPr>
              <a:t>Brian </a:t>
            </a:r>
            <a:r>
              <a:rPr lang="en-US" sz="3200" b="1" err="1">
                <a:latin typeface="Arial"/>
                <a:cs typeface="Arial"/>
              </a:rPr>
              <a:t>Hallburg</a:t>
            </a:r>
            <a:r>
              <a:rPr lang="en-US" sz="3200" b="1">
                <a:latin typeface="Arial"/>
                <a:cs typeface="Arial"/>
              </a:rPr>
              <a:t>, </a:t>
            </a:r>
            <a:r>
              <a:rPr lang="en-US" sz="3200" b="1">
                <a:latin typeface="Arial"/>
                <a:ea typeface="+mn-lt"/>
                <a:cs typeface="Arial"/>
              </a:rPr>
              <a:t>Alcohol Abuse Prevention Specialist </a:t>
            </a:r>
          </a:p>
          <a:p>
            <a:pPr>
              <a:defRPr/>
            </a:pPr>
            <a:r>
              <a:rPr lang="en-US" sz="3200" b="1">
                <a:latin typeface="Arial"/>
                <a:ea typeface="+mn-lt"/>
                <a:cs typeface="Arial"/>
              </a:rPr>
              <a:t>MCRD San Diego</a:t>
            </a:r>
            <a:endParaRPr lang="en-US">
              <a:cs typeface="Calibri"/>
            </a:endParaRPr>
          </a:p>
          <a:p>
            <a:pPr>
              <a:defRPr/>
            </a:pPr>
            <a:r>
              <a:rPr lang="sv-SE" sz="3200" b="1" u="sng">
                <a:solidFill>
                  <a:srgbClr val="FF0000"/>
                </a:solidFill>
                <a:latin typeface="Arial"/>
                <a:ea typeface="+mn-lt"/>
                <a:cs typeface="+mn-lt"/>
                <a:hlinkClick r:id="rId4"/>
              </a:rPr>
              <a:t>brian.hallberg@usmc-mccs.org</a:t>
            </a:r>
            <a:endParaRPr lang="sv-SE" sz="3200" b="1" u="sng">
              <a:solidFill>
                <a:srgbClr val="FF0000"/>
              </a:solidFill>
              <a:latin typeface="Arial"/>
              <a:ea typeface="+mn-lt"/>
              <a:cs typeface="+mn-lt"/>
            </a:endParaRPr>
          </a:p>
          <a:p>
            <a:pPr>
              <a:defRPr/>
            </a:pPr>
            <a:r>
              <a:rPr lang="en-US" sz="2400" b="1"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http://www.mccsmcrd.com/substance-abuse-counseling-center/</a:t>
            </a:r>
            <a:endParaRPr lang="en-US" sz="3200" b="1">
              <a:solidFill>
                <a:srgbClr val="FF0000"/>
              </a:solidFill>
              <a:latin typeface="Arial"/>
              <a:cs typeface="Calibri"/>
            </a:endParaRPr>
          </a:p>
          <a:p>
            <a:pPr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6EAC-51F7-4DDE-A76B-2B478FBB09F6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6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C4EB52-8323-44AB-92BF-C58B3F92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631425"/>
            <a:ext cx="3808362" cy="11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6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1676400" y="1143001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3600" b="1">
                <a:solidFill>
                  <a:srgbClr val="FFC000"/>
                </a:solidFill>
                <a:latin typeface="Arial"/>
                <a:cs typeface="Arial"/>
              </a:rPr>
              <a:t>Substance Abuse Panelist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2397" y="2072714"/>
            <a:ext cx="1021728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US" sz="2800" b="1">
                <a:cs typeface="Calibri"/>
              </a:rPr>
              <a:t>Panelist: Karen </a:t>
            </a:r>
            <a:r>
              <a:rPr lang="en-US" sz="2800" b="1" err="1">
                <a:cs typeface="Calibri"/>
              </a:rPr>
              <a:t>Lenyoun</a:t>
            </a:r>
            <a:r>
              <a:rPr lang="en-US" sz="2800" b="1">
                <a:cs typeface="Calibri"/>
              </a:rPr>
              <a:t> (NAMI), Rena Levy (MCAS-MIP), Brian Hallberg (MCRD-Substance Abuse Counseling Center) </a:t>
            </a:r>
            <a:endParaRPr lang="en-US" sz="2800" b="1">
              <a:solidFill>
                <a:srgbClr val="FF0000"/>
              </a:solidFill>
              <a:cs typeface="Calibri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>
                <a:cs typeface="Calibri"/>
              </a:rPr>
              <a:t>Panel Questions</a:t>
            </a:r>
            <a:endParaRPr lang="en-US" sz="2800">
              <a:cs typeface="Calibri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>
                <a:cs typeface="Calibri"/>
              </a:rPr>
              <a:t>Audience Questions: Please feel free to use the chat box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>
                <a:cs typeface="Calibri"/>
              </a:rPr>
              <a:t>Panelists final takeaways/resources for the audience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6EAC-51F7-4DDE-A76B-2B478FBB09F6}"/>
              </a:ext>
            </a:extLst>
          </p:cNvPr>
          <p:cNvSpPr txBox="1"/>
          <p:nvPr/>
        </p:nvSpPr>
        <p:spPr>
          <a:xfrm>
            <a:off x="1526206" y="6213952"/>
            <a:ext cx="94681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4"/>
              </a:rPr>
              <a:t>https://sdmilitaryfamily.org/september2020-convening/</a:t>
            </a:r>
            <a:r>
              <a:rPr lang="en-US">
                <a:ea typeface="+mn-lt"/>
                <a:cs typeface="+mn-lt"/>
              </a:rPr>
              <a:t>  </a:t>
            </a:r>
            <a:endParaRPr lang="en-US">
              <a:cs typeface="Segoe UI"/>
            </a:endParaRPr>
          </a:p>
        </p:txBody>
      </p:sp>
      <p:pic>
        <p:nvPicPr>
          <p:cNvPr id="14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4A5F9D73-0B0D-4CB8-8E0F-9BA382D21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21193" y="4677530"/>
            <a:ext cx="3778369" cy="15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1676400" y="1143001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600" b="1">
                <a:solidFill>
                  <a:srgbClr val="FFC82F"/>
                </a:solidFill>
                <a:latin typeface="Arial"/>
                <a:cs typeface="Arial"/>
              </a:rPr>
              <a:t>Stretch Break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9962" y="2388822"/>
            <a:ext cx="1061207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3200" b="1">
                <a:latin typeface="Calibri" panose="020F0502020204030204"/>
              </a:rPr>
              <a:t>Refill that coffee, we'll</a:t>
            </a:r>
            <a:r>
              <a:rPr lang="en-US" sz="3200" b="1">
                <a:cs typeface="Calibri"/>
              </a:rPr>
              <a:t> be back in 5 minutes!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6A426-4306-4CDA-BBEF-40BD1F083C6A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4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  <p:pic>
        <p:nvPicPr>
          <p:cNvPr id="5" name="Picture 5" descr="A close up of a plate of food&#10;&#10;Description automatically generated">
            <a:extLst>
              <a:ext uri="{FF2B5EF4-FFF2-40B4-BE49-F238E27FC236}">
                <a16:creationId xmlns:a16="http://schemas.microsoft.com/office/drawing/2014/main" id="{799EB605-CEB5-4FD1-BEF6-D3878F4D1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694" y="3637517"/>
            <a:ext cx="4231341" cy="25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-44823" y="114300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3600" b="1">
                <a:solidFill>
                  <a:srgbClr val="FFC000"/>
                </a:solidFill>
                <a:latin typeface="Arial"/>
                <a:cs typeface="Calibri"/>
              </a:rPr>
              <a:t>SUICIDE AWARENESS GROUP BRIEFING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9962" y="2517360"/>
            <a:ext cx="10612073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3200" b="1" u="sng">
                <a:solidFill>
                  <a:srgbClr val="000000"/>
                </a:solidFill>
                <a:latin typeface="Arial"/>
                <a:cs typeface="Calibri"/>
              </a:rPr>
              <a:t>SUICIDE AWARENESS Briefing</a:t>
            </a:r>
          </a:p>
          <a:p>
            <a:pPr algn="ctr">
              <a:defRPr/>
            </a:pPr>
            <a:r>
              <a:rPr lang="en-US" sz="3200" i="1">
                <a:solidFill>
                  <a:srgbClr val="000000"/>
                </a:solidFill>
                <a:latin typeface="Arial"/>
                <a:cs typeface="Calibri"/>
              </a:rPr>
              <a:t>Provided by</a:t>
            </a:r>
          </a:p>
          <a:p>
            <a:pPr algn="ctr">
              <a:defRPr/>
            </a:pPr>
            <a:r>
              <a:rPr lang="en-US" sz="3200" b="1">
                <a:latin typeface="Arial"/>
                <a:ea typeface="+mn-lt"/>
                <a:cs typeface="+mn-lt"/>
              </a:rPr>
              <a:t>Rena Levy, Program Supervisor</a:t>
            </a:r>
            <a:endParaRPr lang="en-US" sz="3200" b="1" u="sng">
              <a:solidFill>
                <a:srgbClr val="0070C0"/>
              </a:solidFill>
              <a:latin typeface="Arial"/>
              <a:ea typeface="+mn-lt"/>
              <a:cs typeface="+mn-lt"/>
            </a:endParaRPr>
          </a:p>
          <a:p>
            <a:pPr algn="ctr">
              <a:defRPr/>
            </a:pPr>
            <a:r>
              <a:rPr lang="en-US" sz="3200" b="1">
                <a:latin typeface="Arial"/>
                <a:ea typeface="+mn-lt"/>
                <a:cs typeface="+mn-lt"/>
              </a:rPr>
              <a:t>MIP Program at MCAS Miramar</a:t>
            </a:r>
            <a:endParaRPr lang="en-US" sz="3200">
              <a:ea typeface="+mn-lt"/>
              <a:cs typeface="+mn-lt"/>
            </a:endParaRPr>
          </a:p>
          <a:p>
            <a:pPr algn="ctr">
              <a:defRPr/>
            </a:pPr>
            <a:r>
              <a:rPr lang="en-US" sz="3200" b="1" u="sng">
                <a:solidFill>
                  <a:srgbClr val="0070C0"/>
                </a:solidFill>
                <a:latin typeface="Arial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rena.levy@usmc.mil</a:t>
            </a:r>
            <a:endParaRPr lang="en-US" sz="3200" b="1" u="sng">
              <a:solidFill>
                <a:srgbClr val="0070C0"/>
              </a:solidFill>
              <a:latin typeface="Arial"/>
              <a:ea typeface="+mn-lt"/>
              <a:cs typeface="+mn-lt"/>
            </a:endParaRPr>
          </a:p>
          <a:p>
            <a:pPr algn="ctr">
              <a:defRPr/>
            </a:pPr>
            <a:endParaRPr lang="en-US" sz="3200" i="1">
              <a:solidFill>
                <a:srgbClr val="000000"/>
              </a:solidFill>
              <a:latin typeface="Arial"/>
              <a:cs typeface="Calibri"/>
            </a:endParaRPr>
          </a:p>
          <a:p>
            <a:pPr algn="ctr">
              <a:defRPr/>
            </a:pPr>
            <a:endParaRPr lang="en-US" sz="3200" b="1">
              <a:latin typeface="Arial"/>
              <a:cs typeface="Calibri"/>
            </a:endParaRPr>
          </a:p>
          <a:p>
            <a:pPr algn="ctr">
              <a:defRPr/>
            </a:pPr>
            <a:br>
              <a:rPr lang="en-US"/>
            </a:br>
            <a:endParaRPr lang="en-US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6EAC-51F7-4DDE-A76B-2B478FBB09F6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5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175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-44823" y="114300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3600" b="1">
                <a:solidFill>
                  <a:srgbClr val="FFC000"/>
                </a:solidFill>
                <a:latin typeface="Arial"/>
                <a:cs typeface="Calibri"/>
              </a:rPr>
              <a:t>SUICIDE AWARENESS GROUP DISCUSSION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9962" y="2517360"/>
            <a:ext cx="10612073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3200" b="1" u="sng">
                <a:solidFill>
                  <a:srgbClr val="000000"/>
                </a:solidFill>
                <a:latin typeface="Arial"/>
                <a:cs typeface="Calibri"/>
              </a:rPr>
              <a:t>Small Group Discussion on Perceptions &amp; Attitudes Surrounding Suicide/Suicide Prevention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b="1">
                <a:latin typeface="Arial"/>
                <a:cs typeface="Calibri"/>
              </a:rPr>
              <a:t>Has your perception of subject matter changed?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b="1">
                <a:latin typeface="Arial"/>
                <a:cs typeface="Calibri"/>
              </a:rPr>
              <a:t>Is Awareness enough &amp; what else can be done?</a:t>
            </a:r>
            <a:endParaRPr lang="en-US"/>
          </a:p>
          <a:p>
            <a:pPr marL="457200" indent="-457200">
              <a:buFont typeface="Arial"/>
              <a:buChar char="•"/>
              <a:defRPr/>
            </a:pPr>
            <a:r>
              <a:rPr lang="en-US" sz="3200" b="1">
                <a:latin typeface="Arial"/>
                <a:cs typeface="Calibri"/>
              </a:rPr>
              <a:t>5-10 minute collective brainstorm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b="1">
                <a:latin typeface="Arial"/>
                <a:cs typeface="Calibri"/>
              </a:rPr>
              <a:t>If finish early also consider the same questions for substance abuse.</a:t>
            </a:r>
          </a:p>
          <a:p>
            <a:pPr algn="ctr">
              <a:defRPr/>
            </a:pPr>
            <a:br>
              <a:rPr lang="en-US"/>
            </a:br>
            <a:endParaRPr lang="en-US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6EAC-51F7-4DDE-A76B-2B478FBB09F6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4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1219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1676400" y="1143001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600" b="1">
                <a:solidFill>
                  <a:srgbClr val="FFC82F"/>
                </a:solidFill>
                <a:latin typeface="Arial"/>
                <a:cs typeface="Arial"/>
              </a:rPr>
              <a:t>SDMFC’s 10th Annual Summit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C82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60" y="2076827"/>
            <a:ext cx="6416023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400">
                <a:latin typeface="Calibri" panose="020F0502020204030204"/>
              </a:rPr>
              <a:t>Join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</a:t>
            </a:r>
            <a:r>
              <a:rPr lang="en-US" sz="2400">
                <a:latin typeface="Calibri" panose="020F0502020204030204"/>
              </a:rPr>
              <a:t> for SDMFC's 10th Annual Summit:</a:t>
            </a:r>
            <a:endParaRPr lang="en-US">
              <a:ea typeface="+mn-ea"/>
              <a:cs typeface="+mn-cs"/>
            </a:endParaRPr>
          </a:p>
          <a:p>
            <a:pPr algn="ctr">
              <a:defRPr/>
            </a:pPr>
            <a:r>
              <a:rPr lang="en-US" sz="2400" b="1">
                <a:latin typeface="Calibri"/>
                <a:cs typeface="Calibri"/>
              </a:rPr>
              <a:t>"STORIES ACROSS A DECADE OF SERVICE"</a:t>
            </a:r>
          </a:p>
          <a:p>
            <a:pPr algn="ctr">
              <a:defRPr/>
            </a:pPr>
            <a:r>
              <a:rPr lang="en-US" sz="2400" i="1">
                <a:latin typeface="Calibri"/>
                <a:cs typeface="Calibri"/>
              </a:rPr>
              <a:t>October 23rd, 2020*</a:t>
            </a:r>
          </a:p>
          <a:p>
            <a:pPr algn="ctr">
              <a:defRPr/>
            </a:pPr>
            <a:r>
              <a:rPr lang="en-US" sz="2400" b="1">
                <a:latin typeface="Calibri"/>
                <a:cs typeface="Calibri"/>
              </a:rPr>
              <a:t>10:00am-12:00pm</a:t>
            </a:r>
          </a:p>
          <a:p>
            <a:pPr algn="ctr">
              <a:defRPr/>
            </a:pPr>
            <a:r>
              <a:rPr lang="en-US" sz="2400">
                <a:latin typeface="Calibri"/>
                <a:cs typeface="Calibri"/>
              </a:rPr>
              <a:t>We will have dynamic and inspiring speakers, informative panel, and a chance to virtually connect to one another.</a:t>
            </a:r>
            <a:endParaRPr lang="en-US">
              <a:cs typeface="Calibri"/>
            </a:endParaRPr>
          </a:p>
          <a:p>
            <a:pPr algn="ctr">
              <a:defRPr/>
            </a:pPr>
            <a:r>
              <a:rPr lang="en-US" sz="2400" b="1">
                <a:latin typeface="Calibri"/>
                <a:cs typeface="Calibri"/>
              </a:rPr>
              <a:t>REGISTER TODAY:</a:t>
            </a:r>
            <a:endParaRPr lang="en-US"/>
          </a:p>
          <a:p>
            <a:pPr algn="ctr">
              <a:defRPr/>
            </a:pPr>
            <a:r>
              <a:rPr lang="en-US" sz="2400">
                <a:ea typeface="+mn-lt"/>
                <a:cs typeface="+mn-lt"/>
                <a:hlinkClick r:id="rId4"/>
              </a:rPr>
              <a:t>https://sdmilitaryfamily.org/10th-annualsummit/</a:t>
            </a:r>
            <a:endParaRPr lang="en-US">
              <a:ea typeface="+mn-lt"/>
              <a:cs typeface="+mn-lt"/>
            </a:endParaRPr>
          </a:p>
          <a:p>
            <a:pPr algn="ctr">
              <a:defRPr/>
            </a:pPr>
            <a:r>
              <a:rPr lang="en-US">
                <a:cs typeface="Calibri"/>
              </a:rPr>
              <a:t>Event is open to all &amp; Active Duty/Military Family Members/Government employees are FREE. All are welcome!</a:t>
            </a:r>
          </a:p>
          <a:p>
            <a:pPr algn="ctr">
              <a:defRPr/>
            </a:pPr>
            <a:r>
              <a:rPr lang="en-US">
                <a:cs typeface="Calibri"/>
              </a:rPr>
              <a:t>*EVENT WILL TAKE PLACE OF NORMAL MONTHLY CONVENING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879AC-453B-4FC3-951F-3C87F0BF8AF1}"/>
              </a:ext>
            </a:extLst>
          </p:cNvPr>
          <p:cNvSpPr txBox="1"/>
          <p:nvPr/>
        </p:nvSpPr>
        <p:spPr>
          <a:xfrm>
            <a:off x="1458687" y="6203214"/>
            <a:ext cx="94681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5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</p:txBody>
      </p:sp>
      <p:pic>
        <p:nvPicPr>
          <p:cNvPr id="3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491886-BBD4-4118-876E-F6BB3AB2E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438" y="2081580"/>
            <a:ext cx="5446143" cy="42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4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CF7BF4F-A5D9-42A5-B02D-23509C0C7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2213298"/>
            <a:ext cx="4612257" cy="1123066"/>
          </a:xfrm>
          <a:prstGeom prst="rect">
            <a:avLst/>
          </a:prstGeom>
        </p:spPr>
      </p:pic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-44823" y="114300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3600" b="1">
                <a:solidFill>
                  <a:srgbClr val="FFC000"/>
                </a:solidFill>
                <a:latin typeface="Arial"/>
                <a:cs typeface="Calibri"/>
              </a:rPr>
              <a:t>SUICIDE AWARENESS ADDITONAL RESOURCES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89962" y="3581284"/>
            <a:ext cx="11129657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b="1" u="sng">
                <a:latin typeface="Arial"/>
                <a:cs typeface="Arial"/>
              </a:rPr>
              <a:t>ON-BASE RESOURCES:</a:t>
            </a:r>
          </a:p>
          <a:p>
            <a:pPr algn="ctr">
              <a:defRPr/>
            </a:pPr>
            <a:r>
              <a:rPr lang="en-US" sz="2800" b="1">
                <a:latin typeface="Arial"/>
                <a:cs typeface="Arial"/>
              </a:rPr>
              <a:t>MIP PROGRAM</a:t>
            </a:r>
            <a:endParaRPr lang="en-US" sz="2800">
              <a:cs typeface="Calibri"/>
            </a:endParaRPr>
          </a:p>
          <a:p>
            <a:pPr algn="ctr">
              <a:defRPr/>
            </a:pPr>
            <a:r>
              <a:rPr lang="en-US" sz="2800" b="1">
                <a:latin typeface="Arial"/>
                <a:cs typeface="Arial"/>
              </a:rPr>
              <a:t>SAIL PROGRAM</a:t>
            </a:r>
            <a:endParaRPr lang="en-US" sz="2800">
              <a:cs typeface="Calibri"/>
            </a:endParaRPr>
          </a:p>
          <a:p>
            <a:pPr algn="ctr">
              <a:defRPr/>
            </a:pPr>
            <a:r>
              <a:rPr lang="en-US" sz="2800" b="1" u="sng">
                <a:solidFill>
                  <a:srgbClr val="000000"/>
                </a:solidFill>
                <a:latin typeface="Arial"/>
                <a:cs typeface="Calibri"/>
              </a:rPr>
              <a:t>COMMUNITY RESOURCES:</a:t>
            </a:r>
          </a:p>
          <a:p>
            <a:pPr algn="ctr">
              <a:defRPr/>
            </a:pPr>
            <a:r>
              <a:rPr lang="en-US" sz="2800" b="1">
                <a:solidFill>
                  <a:srgbClr val="000000"/>
                </a:solidFill>
                <a:latin typeface="Arial"/>
                <a:cs typeface="Calibri"/>
              </a:rPr>
              <a:t>SUICIDE PREVENTION COUNCIL</a:t>
            </a:r>
          </a:p>
          <a:p>
            <a:pPr algn="ctr">
              <a:defRPr/>
            </a:pPr>
            <a:r>
              <a:rPr lang="en-US" sz="2800" b="1">
                <a:latin typeface="Arial"/>
                <a:cs typeface="Calibri"/>
              </a:rPr>
              <a:t>PSYCHARMOR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6EAC-51F7-4DDE-A76B-2B478FBB09F6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5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  <p:pic>
        <p:nvPicPr>
          <p:cNvPr id="4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376EBE0-D124-4BD2-A450-FA73E206E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213" y="1982648"/>
            <a:ext cx="2398144" cy="1354330"/>
          </a:xfrm>
          <a:prstGeom prst="rect">
            <a:avLst/>
          </a:prstGeom>
        </p:spPr>
      </p:pic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C7FCF5F-3230-4B2D-B13D-F68E2202D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5381" y="2099062"/>
            <a:ext cx="2743200" cy="1107121"/>
          </a:xfrm>
          <a:prstGeom prst="rect">
            <a:avLst/>
          </a:prstGeom>
        </p:spPr>
      </p:pic>
      <p:pic>
        <p:nvPicPr>
          <p:cNvPr id="7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9FD3EE-EBB6-4D69-9134-779EB0AADD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4551" y="2215436"/>
            <a:ext cx="2743200" cy="81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9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321276" y="1143001"/>
            <a:ext cx="114505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C8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SDMFC Announcements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C8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370702" y="2984707"/>
            <a:ext cx="11421839" cy="2700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u="sng">
                <a:solidFill>
                  <a:srgbClr val="4D0073"/>
                </a:solidFill>
                <a:ea typeface="+mn-lt"/>
                <a:cs typeface="+mn-lt"/>
              </a:rPr>
              <a:t>Members-Only Training</a:t>
            </a:r>
            <a:r>
              <a:rPr lang="en-US" b="1">
                <a:solidFill>
                  <a:srgbClr val="4D0073"/>
                </a:solidFill>
                <a:ea typeface="+mn-lt"/>
                <a:cs typeface="+mn-lt"/>
              </a:rPr>
              <a:t>: Sept 30 2020 </a:t>
            </a:r>
            <a:r>
              <a:rPr lang="en-US" sz="2700" b="1">
                <a:solidFill>
                  <a:srgbClr val="4D0073"/>
                </a:solidFill>
                <a:ea typeface="+mn-lt"/>
                <a:cs typeface="+mn-lt"/>
              </a:rPr>
              <a:t>(Members will receive more info)</a:t>
            </a:r>
            <a:endParaRPr lang="en-US" sz="2700">
              <a:ea typeface="+mn-lt"/>
              <a:cs typeface="+mn-lt"/>
            </a:endParaRPr>
          </a:p>
          <a:p>
            <a:r>
              <a:rPr lang="en-US" b="1" u="sng">
                <a:solidFill>
                  <a:srgbClr val="4D0073"/>
                </a:solidFill>
                <a:ea typeface="+mn-lt"/>
                <a:cs typeface="+mn-lt"/>
              </a:rPr>
              <a:t>Annual Summit Planning:</a:t>
            </a:r>
            <a:r>
              <a:rPr lang="en-US" b="1">
                <a:solidFill>
                  <a:srgbClr val="4D0073"/>
                </a:solidFill>
                <a:ea typeface="+mn-lt"/>
                <a:cs typeface="+mn-lt"/>
              </a:rPr>
              <a:t> October 5th/19th at 11:00am</a:t>
            </a:r>
          </a:p>
          <a:p>
            <a:r>
              <a:rPr lang="en-US" b="1" u="sng">
                <a:solidFill>
                  <a:srgbClr val="4D0073"/>
                </a:solidFill>
                <a:ea typeface="+mn-lt"/>
                <a:cs typeface="+mn-lt"/>
              </a:rPr>
              <a:t>Feel Good Fridays</a:t>
            </a:r>
            <a:r>
              <a:rPr lang="en-US" b="1">
                <a:solidFill>
                  <a:srgbClr val="4D0073"/>
                </a:solidFill>
                <a:ea typeface="+mn-lt"/>
                <a:cs typeface="+mn-lt"/>
              </a:rPr>
              <a:t>: October 2nd &amp; 16th at 1pm</a:t>
            </a:r>
            <a:endParaRPr lang="en-US">
              <a:ea typeface="+mn-lt"/>
              <a:cs typeface="+mn-lt"/>
            </a:endParaRPr>
          </a:p>
          <a:p>
            <a:r>
              <a:rPr lang="en-US" b="1" u="sng">
                <a:solidFill>
                  <a:srgbClr val="4D0073"/>
                </a:solidFill>
                <a:ea typeface="+mn-lt"/>
                <a:cs typeface="+mn-lt"/>
              </a:rPr>
              <a:t>MTSE:</a:t>
            </a:r>
            <a:r>
              <a:rPr lang="en-US" b="1">
                <a:solidFill>
                  <a:srgbClr val="4D0073"/>
                </a:solidFill>
                <a:ea typeface="+mn-lt"/>
                <a:cs typeface="+mn-lt"/>
              </a:rPr>
              <a:t> Action Team Meeting, October 8th at 9am-10am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b="1" u="sng">
                <a:solidFill>
                  <a:srgbClr val="4D0073"/>
                </a:solidFill>
                <a:ea typeface="+mn-lt"/>
                <a:cs typeface="+mn-lt"/>
              </a:rPr>
              <a:t>WIWMPK:</a:t>
            </a:r>
            <a:r>
              <a:rPr lang="en-US">
                <a:solidFill>
                  <a:srgbClr val="4D0073"/>
                </a:solidFill>
                <a:ea typeface="+mn-lt"/>
                <a:cs typeface="+mn-lt"/>
              </a:rPr>
              <a:t> </a:t>
            </a:r>
            <a:r>
              <a:rPr lang="en-US" b="1">
                <a:solidFill>
                  <a:srgbClr val="4D0073"/>
                </a:solidFill>
                <a:ea typeface="+mn-lt"/>
                <a:cs typeface="+mn-lt"/>
              </a:rPr>
              <a:t>Action Team Meeting, October 22nd</a:t>
            </a:r>
            <a:r>
              <a:rPr lang="en-US" b="1" baseline="30000">
                <a:solidFill>
                  <a:srgbClr val="4D0073"/>
                </a:solidFill>
                <a:ea typeface="+mn-lt"/>
                <a:cs typeface="+mn-lt"/>
              </a:rPr>
              <a:t> </a:t>
            </a:r>
            <a:r>
              <a:rPr lang="en-US" b="1">
                <a:solidFill>
                  <a:srgbClr val="4D0073"/>
                </a:solidFill>
                <a:ea typeface="+mn-lt"/>
                <a:cs typeface="+mn-lt"/>
              </a:rPr>
              <a:t>at 12:30pm-1:30pm</a:t>
            </a:r>
          </a:p>
          <a:p>
            <a:r>
              <a:rPr lang="en-US" b="1" u="sng">
                <a:solidFill>
                  <a:srgbClr val="4D0073"/>
                </a:solidFill>
                <a:ea typeface="+mn-lt"/>
                <a:cs typeface="+mn-lt"/>
              </a:rPr>
              <a:t>ANNUAL SUMMIT</a:t>
            </a:r>
            <a:r>
              <a:rPr lang="en-US" b="1">
                <a:solidFill>
                  <a:srgbClr val="4D0073"/>
                </a:solidFill>
                <a:ea typeface="+mn-lt"/>
                <a:cs typeface="+mn-lt"/>
              </a:rPr>
              <a:t>: October 23rd from 10:00am to 12:00pm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F0553588-DDC5-4666-B115-B573AFD7E108}"/>
              </a:ext>
            </a:extLst>
          </p:cNvPr>
          <p:cNvSpPr txBox="1">
            <a:spLocks/>
          </p:cNvSpPr>
          <p:nvPr/>
        </p:nvSpPr>
        <p:spPr>
          <a:xfrm>
            <a:off x="312829" y="2028835"/>
            <a:ext cx="11450593" cy="14899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700" b="1" i="0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SDMFC will continue to post updates and information through our Facebook page. </a:t>
            </a:r>
            <a:r>
              <a:rPr lang="en-US" sz="2700" b="1">
                <a:solidFill>
                  <a:srgbClr val="4D0073"/>
                </a:solidFill>
                <a:latin typeface="Calibri" panose="020F0502020204030204"/>
              </a:rPr>
              <a:t>Follow us at </a:t>
            </a:r>
            <a:r>
              <a:rPr lang="en-US" sz="2700" b="1" u="sng">
                <a:solidFill>
                  <a:srgbClr val="00B0F0"/>
                </a:solidFill>
                <a:latin typeface="Calibri" panose="020F0502020204030204"/>
              </a:rPr>
              <a:t>facebook.com/</a:t>
            </a:r>
            <a:r>
              <a:rPr lang="en-US" sz="2700" b="1" u="sng" err="1">
                <a:solidFill>
                  <a:srgbClr val="00B0F0"/>
                </a:solidFill>
                <a:latin typeface="Calibri" panose="020F0502020204030204"/>
              </a:rPr>
              <a:t>sdmilfam</a:t>
            </a:r>
            <a:r>
              <a:rPr lang="en-US" sz="2700" b="1">
                <a:solidFill>
                  <a:srgbClr val="4D0073"/>
                </a:solidFill>
                <a:latin typeface="Calibri" panose="020F0502020204030204"/>
              </a:rPr>
              <a:t> for the latest information.</a:t>
            </a:r>
            <a:endParaRPr kumimoji="0" lang="en-US" sz="2700" b="1" i="0" strike="noStrike" kern="1200" cap="none" spc="0" normalizeH="0" baseline="0" noProof="0">
              <a:ln>
                <a:noFill/>
              </a:ln>
              <a:solidFill>
                <a:srgbClr val="4D007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77CDB0-0949-4BE6-A42B-539F757AC19C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4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5038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321276" y="1143001"/>
            <a:ext cx="114505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600" b="1">
                <a:solidFill>
                  <a:srgbClr val="FFC82F"/>
                </a:solidFill>
                <a:latin typeface="Arial"/>
                <a:cs typeface="Arial"/>
              </a:rPr>
              <a:t>FINAL REMINDER: ANNUAL SUMMIT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370702" y="2725915"/>
            <a:ext cx="11450593" cy="22694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700" b="1">
              <a:solidFill>
                <a:srgbClr val="4D0073"/>
              </a:solidFill>
              <a:cs typeface="Calibri"/>
            </a:endParaRP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F0553588-DDC5-4666-B115-B573AFD7E108}"/>
              </a:ext>
            </a:extLst>
          </p:cNvPr>
          <p:cNvSpPr txBox="1">
            <a:spLocks/>
          </p:cNvSpPr>
          <p:nvPr/>
        </p:nvSpPr>
        <p:spPr>
          <a:xfrm>
            <a:off x="125196" y="2230119"/>
            <a:ext cx="11945610" cy="3202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700" b="1" u="sng">
                <a:solidFill>
                  <a:srgbClr val="4D0073"/>
                </a:solidFill>
                <a:latin typeface="Calibri" panose="020F0502020204030204"/>
                <a:cs typeface="Calibri"/>
              </a:rPr>
              <a:t>Next Month Stay Tuned to SDMFC Website &amp; Facebook Updates:</a:t>
            </a:r>
          </a:p>
          <a:p>
            <a:pPr marL="457200" indent="-457200">
              <a:defRPr/>
            </a:pPr>
            <a:r>
              <a:rPr lang="en-US" sz="2600">
                <a:solidFill>
                  <a:srgbClr val="4D0073"/>
                </a:solidFill>
                <a:cs typeface="Calibri"/>
              </a:rPr>
              <a:t>SDMFC Sponsorship Package IS LIVE</a:t>
            </a:r>
          </a:p>
          <a:p>
            <a:pPr marL="457200" indent="-457200">
              <a:defRPr/>
            </a:pPr>
            <a:r>
              <a:rPr lang="en-US" sz="2600">
                <a:solidFill>
                  <a:srgbClr val="4D0073"/>
                </a:solidFill>
                <a:cs typeface="Calibri"/>
              </a:rPr>
              <a:t>Please Support SDMFC by purchasing a $10 ticket to celebrate our 10th Anniversary </a:t>
            </a:r>
          </a:p>
          <a:p>
            <a:pPr marL="457200" indent="-457200">
              <a:defRPr/>
            </a:pPr>
            <a:r>
              <a:rPr lang="en-US" sz="2600">
                <a:solidFill>
                  <a:srgbClr val="4D0073"/>
                </a:solidFill>
                <a:cs typeface="Calibri"/>
              </a:rPr>
              <a:t>Active Duty Free Family Sign Ups Will Go Live on SDMFC Website </a:t>
            </a:r>
            <a:endParaRPr lang="en-US" sz="2600">
              <a:solidFill>
                <a:srgbClr val="000000"/>
              </a:solidFill>
              <a:cs typeface="Calibri"/>
            </a:endParaRPr>
          </a:p>
          <a:p>
            <a:pPr marL="457200" indent="-457200">
              <a:defRPr/>
            </a:pPr>
            <a:r>
              <a:rPr lang="en-US" sz="2600">
                <a:solidFill>
                  <a:srgbClr val="4D0073"/>
                </a:solidFill>
                <a:cs typeface="Calibri"/>
              </a:rPr>
              <a:t>Scholarship Forms Will Go Live for Government Employees</a:t>
            </a:r>
            <a:endParaRPr lang="en-US" sz="2600">
              <a:solidFill>
                <a:srgbClr val="000000"/>
              </a:solidFill>
              <a:cs typeface="Calibri"/>
            </a:endParaRPr>
          </a:p>
          <a:p>
            <a:pPr marL="457200" indent="-457200">
              <a:defRPr/>
            </a:pPr>
            <a:r>
              <a:rPr lang="en-US" sz="2600">
                <a:solidFill>
                  <a:srgbClr val="4D0073"/>
                </a:solidFill>
                <a:cs typeface="Calibri"/>
              </a:rPr>
              <a:t>Jimmy Valentine Service Nominations ARE NOW Live</a:t>
            </a:r>
            <a:endParaRPr lang="en-US" sz="2600">
              <a:solidFill>
                <a:srgbClr val="00000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77CDB0-0949-4BE6-A42B-539F757AC19C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4"/>
              </a:rPr>
              <a:t>https</a:t>
            </a:r>
            <a:r>
              <a:rPr lang="en-US" b="1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://sdmilitaryfamily.org/september2020-convening/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6736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321276" y="1143001"/>
            <a:ext cx="114505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>
                <a:solidFill>
                  <a:srgbClr val="FFC82F"/>
                </a:solidFill>
                <a:latin typeface="Arial" panose="020B0604020202020204" pitchFamily="34" charset="0"/>
              </a:rPr>
              <a:t>SDMFC’s Survey Feedback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C8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75B5CA-DBC7-42C0-A23A-14F9DE5E9364}"/>
              </a:ext>
            </a:extLst>
          </p:cNvPr>
          <p:cNvSpPr/>
          <p:nvPr/>
        </p:nvSpPr>
        <p:spPr>
          <a:xfrm>
            <a:off x="202733" y="3072303"/>
            <a:ext cx="1178653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prstClr val="black"/>
                </a:solidFill>
              </a:rPr>
              <a:t>Please fill out our survey at this link:</a:t>
            </a:r>
          </a:p>
          <a:p>
            <a:pPr lvl="0" algn="ctr"/>
            <a:r>
              <a:rPr lang="en-US" sz="4000" b="1">
                <a:solidFill>
                  <a:prstClr val="black"/>
                </a:solidFill>
              </a:rPr>
              <a:t> </a:t>
            </a:r>
            <a:r>
              <a:rPr lang="en-US" sz="3600" b="1" u="sng">
                <a:solidFill>
                  <a:srgbClr val="00B0F0"/>
                </a:solidFill>
              </a:rPr>
              <a:t>https://www.surveymonkey.com/r/sdmfc2020convening</a:t>
            </a: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FA79A5-391E-4634-BFDA-C40D261BAB81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4"/>
              </a:rPr>
              <a:t>https</a:t>
            </a:r>
            <a:r>
              <a:rPr lang="en-US" b="1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://sdmilitaryfamily.org/september2020-convening/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3400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1676400" y="1143001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C8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THANK YOU!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C8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671203" y="2076827"/>
            <a:ext cx="10849591" cy="46187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 for attending our Virtual Monthly Convening!</a:t>
            </a:r>
            <a:r>
              <a:rPr lang="en-US" sz="3600">
                <a:latin typeface="Calibri" panose="020F0502020204030204"/>
              </a:rPr>
              <a:t> 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 algn="ctr">
              <a:buNone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fill out our survey at this link</a:t>
            </a:r>
            <a:r>
              <a:rPr lang="en-US" sz="3600" b="1" u="sng"/>
              <a:t>:</a:t>
            </a:r>
            <a:endParaRPr lang="en-US" sz="3600" b="1" u="sng">
              <a:cs typeface="Calibri"/>
            </a:endParaRPr>
          </a:p>
          <a:p>
            <a:pPr marL="0" indent="0" algn="ctr">
              <a:buNone/>
            </a:pPr>
            <a:r>
              <a:rPr lang="en-US" sz="3600" b="1"/>
              <a:t> </a:t>
            </a:r>
            <a:r>
              <a:rPr lang="en-US" sz="3000" b="1" u="sng">
                <a:solidFill>
                  <a:srgbClr val="00B0F0"/>
                </a:solidFill>
              </a:rPr>
              <a:t>https://www.surveymonkey.com/r/sdmfc2020convening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 algn="ctr"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next Monthly Convening:</a:t>
            </a:r>
            <a:r>
              <a:rPr lang="en-US" sz="3600">
                <a:latin typeface="Calibri" panose="020F0502020204030204"/>
              </a:rPr>
              <a:t> </a:t>
            </a:r>
            <a:endParaRPr lang="en-U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indent="0" algn="ctr">
              <a:buNone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Friday, </a:t>
            </a:r>
            <a:r>
              <a:rPr lang="en-US" sz="3600" b="1" u="sng">
                <a:solidFill>
                  <a:srgbClr val="4D0073"/>
                </a:solidFill>
                <a:latin typeface="Calibri" panose="020F0502020204030204"/>
              </a:rPr>
              <a:t>January 22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3600" b="1" u="sng">
                <a:solidFill>
                  <a:srgbClr val="4D0073"/>
                </a:solidFill>
                <a:latin typeface="Calibri" panose="020F0502020204030204"/>
              </a:rPr>
              <a:t>2021</a:t>
            </a:r>
            <a:endParaRPr lang="en-US" sz="3600" b="1" i="0" u="sng" strike="noStrike" kern="1200" cap="none" spc="0" normalizeH="0" baseline="0" noProof="0">
              <a:ln>
                <a:noFill/>
              </a:ln>
              <a:solidFill>
                <a:srgbClr val="4D0073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10:00am-12:00pm</a:t>
            </a:r>
            <a:endParaRPr lang="en-US" sz="3600" b="1" i="0" u="none" strike="noStrike" kern="1200" cap="none" spc="0" normalizeH="0" baseline="0" noProof="0">
              <a:ln>
                <a:noFill/>
              </a:ln>
              <a:solidFill>
                <a:srgbClr val="4D0073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B8BA9-B3DF-419F-93B7-593C4329C271}"/>
              </a:ext>
            </a:extLst>
          </p:cNvPr>
          <p:cNvSpPr txBox="1"/>
          <p:nvPr/>
        </p:nvSpPr>
        <p:spPr>
          <a:xfrm>
            <a:off x="1526206" y="6213952"/>
            <a:ext cx="946815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Segoe UI"/>
              </a:rPr>
              <a:t>Please utilize this link below to access resources for today's convening:</a:t>
            </a:r>
            <a:r>
              <a:rPr lang="en-US">
                <a:cs typeface="Segoe UI"/>
              </a:rPr>
              <a:t>​</a:t>
            </a:r>
          </a:p>
          <a:p>
            <a:pPr algn="ctr"/>
            <a:r>
              <a:rPr lang="en-US" b="1">
                <a:ea typeface="+mn-lt"/>
                <a:cs typeface="+mn-lt"/>
                <a:hlinkClick r:id="rId4"/>
              </a:rPr>
              <a:t>https://sdmilitaryfamily.org/september2020-convening/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 u="sng">
              <a:solidFill>
                <a:srgbClr val="0563C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64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321276" y="1143001"/>
            <a:ext cx="114505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600" b="1">
                <a:solidFill>
                  <a:srgbClr val="FFC82F"/>
                </a:solidFill>
                <a:latin typeface="Arial"/>
                <a:cs typeface="Arial"/>
              </a:rPr>
              <a:t>JIMMY VALENTINE SERVICE NOMINATIONS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C8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370702" y="2725915"/>
            <a:ext cx="11450593" cy="22694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700" b="1">
              <a:solidFill>
                <a:srgbClr val="4D0073"/>
              </a:solidFill>
              <a:cs typeface="Calibri"/>
            </a:endParaRP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F0553588-DDC5-4666-B115-B573AFD7E108}"/>
              </a:ext>
            </a:extLst>
          </p:cNvPr>
          <p:cNvSpPr txBox="1">
            <a:spLocks/>
          </p:cNvSpPr>
          <p:nvPr/>
        </p:nvSpPr>
        <p:spPr>
          <a:xfrm>
            <a:off x="456603" y="2230119"/>
            <a:ext cx="11335575" cy="35890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b="1" u="sng">
                <a:solidFill>
                  <a:srgbClr val="4D0073"/>
                </a:solidFill>
                <a:latin typeface="Calibri" panose="020F0502020204030204"/>
                <a:cs typeface="Calibri"/>
              </a:rPr>
              <a:t>SDMFC IS NOW ACCEPTING SERVICE NOMINATIONS FOR 2020 ANNUAL SUMMIT</a:t>
            </a:r>
          </a:p>
          <a:p>
            <a:pPr>
              <a:defRPr/>
            </a:pPr>
            <a:r>
              <a:rPr lang="en-US" sz="2400">
                <a:solidFill>
                  <a:srgbClr val="4D0073"/>
                </a:solidFill>
                <a:cs typeface="Calibri"/>
              </a:rPr>
              <a:t>Do you know someone who goes the extra mile for military families?  </a:t>
            </a:r>
          </a:p>
          <a:p>
            <a:pPr>
              <a:defRPr/>
            </a:pPr>
            <a:r>
              <a:rPr lang="en-US" sz="2400">
                <a:solidFill>
                  <a:srgbClr val="4D0073"/>
                </a:solidFill>
                <a:cs typeface="Calibri"/>
              </a:rPr>
              <a:t>We want to know who is making a difference in the military-connected community.</a:t>
            </a:r>
          </a:p>
          <a:p>
            <a:pPr>
              <a:defRPr/>
            </a:pPr>
            <a:r>
              <a:rPr lang="en-US" sz="2400">
                <a:solidFill>
                  <a:srgbClr val="4D0073"/>
                </a:solidFill>
                <a:ea typeface="+mn-lt"/>
                <a:cs typeface="+mn-lt"/>
              </a:rPr>
              <a:t>Whether you will be in attendance or not, we ask you to please put forth your Jimmy Valentine nominations by </a:t>
            </a:r>
            <a:r>
              <a:rPr lang="en-US" sz="2400" b="1">
                <a:solidFill>
                  <a:srgbClr val="4D0073"/>
                </a:solidFill>
                <a:ea typeface="+mn-lt"/>
                <a:cs typeface="+mn-lt"/>
              </a:rPr>
              <a:t>October 9th</a:t>
            </a:r>
            <a:r>
              <a:rPr lang="en-US" sz="2400">
                <a:solidFill>
                  <a:srgbClr val="4D0073"/>
                </a:solidFill>
                <a:ea typeface="+mn-lt"/>
                <a:cs typeface="+mn-lt"/>
              </a:rPr>
              <a:t>!</a:t>
            </a:r>
            <a:endParaRPr lang="en-US" sz="2400">
              <a:solidFill>
                <a:srgbClr val="4D0073"/>
              </a:solidFill>
              <a:cs typeface="Calibri"/>
            </a:endParaRPr>
          </a:p>
          <a:p>
            <a:pPr>
              <a:defRPr/>
            </a:pPr>
            <a:r>
              <a:rPr lang="en-US" sz="2400">
                <a:solidFill>
                  <a:srgbClr val="4D0073"/>
                </a:solidFill>
                <a:cs typeface="Calibri"/>
              </a:rPr>
              <a:t>The brief nomination takes less than 5 minutes and can be accessed by visiting: </a:t>
            </a:r>
            <a:r>
              <a:rPr lang="en-US" sz="2400">
                <a:highlight>
                  <a:srgbClr val="FFFF00"/>
                </a:highlight>
                <a:ea typeface="+mn-lt"/>
                <a:cs typeface="+mn-lt"/>
                <a:hlinkClick r:id="rId4"/>
              </a:rPr>
              <a:t>https://forms.gle/9m2LMKhYp83a1je77</a:t>
            </a:r>
            <a:r>
              <a:rPr lang="en-US" sz="2400">
                <a:ea typeface="+mn-lt"/>
                <a:cs typeface="+mn-lt"/>
              </a:rPr>
              <a:t> </a:t>
            </a:r>
            <a:r>
              <a:rPr lang="en-US" sz="2400">
                <a:solidFill>
                  <a:srgbClr val="000000"/>
                </a:solidFill>
                <a:cs typeface="Calibri"/>
              </a:rPr>
              <a:t> </a:t>
            </a:r>
          </a:p>
          <a:p>
            <a:pPr>
              <a:defRPr/>
            </a:pPr>
            <a:r>
              <a:rPr lang="en-US" sz="2400">
                <a:solidFill>
                  <a:srgbClr val="4D0073"/>
                </a:solidFill>
                <a:cs typeface="Calibri"/>
              </a:rPr>
              <a:t>You are welcome to nominate more than 1 individual.  Thanks!</a:t>
            </a:r>
            <a:endParaRPr lang="en-US" sz="2400">
              <a:cs typeface="Calibri"/>
            </a:endParaRPr>
          </a:p>
          <a:p>
            <a:pPr>
              <a:defRPr/>
            </a:pPr>
            <a:endParaRPr lang="en-US" sz="2400">
              <a:solidFill>
                <a:srgbClr val="4D0073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77CDB0-0949-4BE6-A42B-539F757AC19C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5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2205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1676400" y="1143001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600" b="1">
                <a:solidFill>
                  <a:srgbClr val="FFC82F"/>
                </a:solidFill>
                <a:latin typeface="Arial"/>
                <a:cs typeface="Arial"/>
              </a:rPr>
              <a:t>Convening Tutorial</a:t>
            </a:r>
            <a:endParaRPr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C82F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9893" y="2076827"/>
            <a:ext cx="9912688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3200">
                <a:latin typeface="Calibri" panose="020F0502020204030204"/>
              </a:rPr>
              <a:t>Today's convening will feature the following segments. Please follow along in order to learn how to get the most out of today's experience:</a:t>
            </a:r>
            <a:endParaRPr lang="en-US" sz="3200" b="0" i="0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457200" indent="-457200">
              <a:buAutoNum type="arabicPeriod"/>
              <a:defRPr/>
            </a:pPr>
            <a:r>
              <a:rPr lang="en-US" sz="3200" b="1">
                <a:latin typeface="Calibri" panose="020F0502020204030204"/>
                <a:cs typeface="Calibri"/>
              </a:rPr>
              <a:t>Show Video- </a:t>
            </a:r>
            <a:r>
              <a:rPr lang="en-US" sz="3200">
                <a:latin typeface="Calibri" panose="020F0502020204030204"/>
                <a:cs typeface="Calibri"/>
              </a:rPr>
              <a:t>If possible, please show your face today!</a:t>
            </a:r>
          </a:p>
          <a:p>
            <a:pPr marL="457200" indent="-457200">
              <a:buAutoNum type="arabicPeriod"/>
              <a:defRPr/>
            </a:pPr>
            <a:r>
              <a:rPr lang="en-US" sz="3200" b="1">
                <a:latin typeface="Calibri" panose="020F0502020204030204"/>
                <a:cs typeface="Calibri"/>
              </a:rPr>
              <a:t>Breakout Rooms</a:t>
            </a:r>
            <a:r>
              <a:rPr lang="en-US" sz="3200">
                <a:latin typeface="Calibri" panose="020F0502020204030204"/>
                <a:cs typeface="Calibri"/>
              </a:rPr>
              <a:t>- To start connecting</a:t>
            </a:r>
            <a:endParaRPr lang="en-US" sz="320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457200" indent="-457200">
              <a:buAutoNum type="arabicPeriod"/>
              <a:defRPr/>
            </a:pPr>
            <a:r>
              <a:rPr lang="en-US" sz="3200" b="1">
                <a:latin typeface="Calibri" panose="020F0502020204030204"/>
                <a:cs typeface="Calibri"/>
              </a:rPr>
              <a:t>Chat Box</a:t>
            </a:r>
            <a:r>
              <a:rPr lang="en-US" sz="3200">
                <a:latin typeface="Calibri" panose="020F0502020204030204"/>
                <a:cs typeface="Calibri"/>
              </a:rPr>
              <a:t>- Please share for the greater good, individual chats are fine too</a:t>
            </a:r>
            <a:endParaRPr lang="en-US" sz="3200">
              <a:ea typeface="+mn-lt"/>
              <a:cs typeface="+mn-lt"/>
            </a:endParaRPr>
          </a:p>
          <a:p>
            <a:pPr algn="ctr">
              <a:defRPr/>
            </a:pPr>
            <a:endParaRPr lang="en-US" sz="3200">
              <a:latin typeface="Calibri" panose="020F0502020204030204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879AC-453B-4FC3-951F-3C87F0BF8AF1}"/>
              </a:ext>
            </a:extLst>
          </p:cNvPr>
          <p:cNvSpPr txBox="1"/>
          <p:nvPr/>
        </p:nvSpPr>
        <p:spPr>
          <a:xfrm>
            <a:off x="1458687" y="6030686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4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  <p:pic>
        <p:nvPicPr>
          <p:cNvPr id="3" name="Picture 3" descr="A picture containing food, holding, phone, person&#10;&#10;Description automatically generated">
            <a:extLst>
              <a:ext uri="{FF2B5EF4-FFF2-40B4-BE49-F238E27FC236}">
                <a16:creationId xmlns:a16="http://schemas.microsoft.com/office/drawing/2014/main" id="{2B95A5D8-6C14-4B35-A28B-9E7EA79698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405257" y="4353076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1676400" y="1143001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600" b="1">
                <a:solidFill>
                  <a:srgbClr val="FFC82F"/>
                </a:solidFill>
                <a:latin typeface="Arial"/>
                <a:cs typeface="Arial"/>
              </a:rPr>
              <a:t>Breakout Room Welcome Activity</a:t>
            </a:r>
            <a:endParaRPr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C82F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9189" y="2158280"/>
            <a:ext cx="10653622" cy="32778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>
              <a:defRPr/>
            </a:pPr>
            <a:r>
              <a:rPr lang="en-US" sz="3200" b="1"/>
              <a:t>Directions</a:t>
            </a:r>
          </a:p>
          <a:p>
            <a:pPr marL="457200" indent="-457200" fontAlgn="base">
              <a:buFont typeface="+mj-lt"/>
              <a:buAutoNum type="arabicPeriod"/>
              <a:defRPr/>
            </a:pPr>
            <a:r>
              <a:rPr lang="en-US" sz="2500">
                <a:cs typeface="Calibri"/>
              </a:rPr>
              <a:t>Soon, you will all be filtered into smaller rooms.</a:t>
            </a:r>
            <a:endParaRPr lang="en-US" sz="2500" i="1">
              <a:cs typeface="Calibri"/>
            </a:endParaRPr>
          </a:p>
          <a:p>
            <a:pPr marL="457200" indent="-457200">
              <a:buAutoNum type="arabicPeriod"/>
              <a:defRPr/>
            </a:pPr>
            <a:r>
              <a:rPr lang="en-US" sz="2500"/>
              <a:t>Please introduce yourselves, sharing your name and agency (if connected)</a:t>
            </a:r>
            <a:endParaRPr lang="en-US"/>
          </a:p>
          <a:p>
            <a:pPr marL="457200" indent="-457200" fontAlgn="base">
              <a:buAutoNum type="arabicPeriod"/>
              <a:defRPr/>
            </a:pPr>
            <a:r>
              <a:rPr lang="en-US" sz="2500"/>
              <a:t>Following introductions, you will discuss: </a:t>
            </a:r>
            <a:r>
              <a:rPr lang="en-US" sz="2500" b="1"/>
              <a:t>"What is the first thing that comes to mind when you hear </a:t>
            </a:r>
            <a:r>
              <a:rPr lang="en-US" sz="2500" b="1" i="1"/>
              <a:t>SUBSTANCE ABUSE or SUICIDE?</a:t>
            </a:r>
            <a:r>
              <a:rPr lang="en-US" sz="2500" b="1"/>
              <a:t>"</a:t>
            </a:r>
            <a:endParaRPr lang="en-US" sz="2500" b="1">
              <a:cs typeface="Calibri"/>
            </a:endParaRPr>
          </a:p>
          <a:p>
            <a:pPr marL="457200" indent="-457200">
              <a:buAutoNum type="arabicPeriod"/>
              <a:defRPr/>
            </a:pPr>
            <a:r>
              <a:rPr lang="en-US" sz="2500">
                <a:cs typeface="Calibri"/>
              </a:rPr>
              <a:t>If you finish early, elect someone from your group who may be able to summarize some of your discussion before headed back to our larger group.</a:t>
            </a:r>
            <a:endParaRPr lang="en-US" sz="2500">
              <a:solidFill>
                <a:prstClr val="black"/>
              </a:solidFill>
              <a:cs typeface="Calibri"/>
            </a:endParaRPr>
          </a:p>
          <a:p>
            <a:pPr marL="457200" indent="-457200" fontAlgn="base">
              <a:buFont typeface="+mj-lt"/>
              <a:buAutoNum type="arabicPeriod"/>
              <a:defRPr/>
            </a:pPr>
            <a:endParaRPr lang="en-US" sz="2500" b="1" i="1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124FC-54B5-47B1-A6A1-BE212BF31DDD}"/>
              </a:ext>
            </a:extLst>
          </p:cNvPr>
          <p:cNvSpPr txBox="1"/>
          <p:nvPr/>
        </p:nvSpPr>
        <p:spPr>
          <a:xfrm>
            <a:off x="1362231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4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5278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-44823" y="114300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3600" b="1">
                <a:solidFill>
                  <a:srgbClr val="FFC000"/>
                </a:solidFill>
                <a:latin typeface="Arial"/>
                <a:cs typeface="Calibri"/>
              </a:rPr>
              <a:t>Convening Topic: Substance Abuse</a:t>
            </a:r>
            <a:endParaRPr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692" y="2033265"/>
            <a:ext cx="1148164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600" b="1">
                <a:latin typeface="Arial"/>
                <a:cs typeface="Calibri"/>
              </a:rPr>
              <a:t>AWARENESS CAMPAIGNS EXIST, BUT THE WIDESPREAD ISSUE OF SUBSTANCE ABUSE REMAINS...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6EAC-51F7-4DDE-A76B-2B478FBB09F6}"/>
              </a:ext>
            </a:extLst>
          </p:cNvPr>
          <p:cNvSpPr txBox="1"/>
          <p:nvPr/>
        </p:nvSpPr>
        <p:spPr>
          <a:xfrm>
            <a:off x="1526206" y="6213952"/>
            <a:ext cx="94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5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algn="ctr"/>
            <a:endParaRPr lang="en-US" b="1">
              <a:solidFill>
                <a:srgbClr val="0070C0"/>
              </a:solidFill>
              <a:ea typeface="+mn-lt"/>
              <a:cs typeface="+mn-lt"/>
            </a:endParaRPr>
          </a:p>
          <a:p>
            <a:pPr algn="ctr"/>
            <a:endParaRPr lang="en-US">
              <a:cs typeface="Segoe 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FB75F-6F19-4A14-98F5-189938E30E82}"/>
              </a:ext>
            </a:extLst>
          </p:cNvPr>
          <p:cNvSpPr txBox="1"/>
          <p:nvPr/>
        </p:nvSpPr>
        <p:spPr>
          <a:xfrm>
            <a:off x="4633993" y="4298195"/>
            <a:ext cx="3001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036EF-5A6B-42DB-88DA-B8DF59956287}"/>
              </a:ext>
            </a:extLst>
          </p:cNvPr>
          <p:cNvSpPr txBox="1"/>
          <p:nvPr/>
        </p:nvSpPr>
        <p:spPr>
          <a:xfrm>
            <a:off x="4631290" y="5929360"/>
            <a:ext cx="313869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  <a:hlinkClick r:id="rId6"/>
              </a:rPr>
              <a:t>https://youtu.be/OoiryG6dJXY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endParaRPr lang="en-US" b="1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ECB27A-3C87-4B5A-A8E1-0F2B1F151C3D}"/>
              </a:ext>
            </a:extLst>
          </p:cNvPr>
          <p:cNvSpPr txBox="1"/>
          <p:nvPr/>
        </p:nvSpPr>
        <p:spPr>
          <a:xfrm>
            <a:off x="353684" y="5572664"/>
            <a:ext cx="114990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WE CAN'T JUST TURN A BLIND EYE TO THIS TOPIC AND IT CAN NO LONGER BE VIEWED AS TABOO...LET'S TALK ABOUT IT</a:t>
            </a:r>
            <a:endParaRPr lang="en-US" b="1">
              <a:cs typeface="Calibri"/>
            </a:endParaRPr>
          </a:p>
        </p:txBody>
      </p:sp>
      <p:pic>
        <p:nvPicPr>
          <p:cNvPr id="9" name="Picture 9">
            <a:hlinkClick r:id="" action="ppaction://media"/>
            <a:extLst>
              <a:ext uri="{FF2B5EF4-FFF2-40B4-BE49-F238E27FC236}">
                <a16:creationId xmlns:a16="http://schemas.microsoft.com/office/drawing/2014/main" id="{063A7714-EE18-4D19-BE16-8C34499D57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516038" y="2387541"/>
            <a:ext cx="6282905" cy="311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8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4" descr="SDMFC Logo-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31989" r="3728" b="34821"/>
          <a:stretch>
            <a:fillRect/>
          </a:stretch>
        </p:blipFill>
        <p:spPr>
          <a:xfrm>
            <a:off x="-2" y="6940"/>
            <a:ext cx="3048000" cy="87153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816999" y="32028"/>
            <a:ext cx="4558000" cy="101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#SDMFC #SDMFC10Years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0073"/>
                </a:solidFill>
                <a:effectLst/>
                <a:uLnTx/>
                <a:uFillTx/>
                <a:latin typeface="MS Reference Sans Serif" panose="020B0604030504040204" pitchFamily="34" charset="0"/>
                <a:ea typeface="+mn-ea"/>
                <a:cs typeface="+mn-cs"/>
              </a:rPr>
              <a:t>#HowISDMFC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17" y="92245"/>
            <a:ext cx="845620" cy="84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966652"/>
            <a:ext cx="12191999" cy="1015279"/>
          </a:xfrm>
          <a:prstGeom prst="rect">
            <a:avLst/>
          </a:prstGeom>
          <a:solidFill>
            <a:srgbClr val="4D0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-44823" y="114300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3600" b="1">
                <a:solidFill>
                  <a:srgbClr val="FFC000"/>
                </a:solidFill>
                <a:latin typeface="Arial"/>
                <a:cs typeface="Calibri"/>
              </a:rPr>
              <a:t>Substance Abuse: San Diego County's Landscape</a:t>
            </a:r>
            <a:endParaRPr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351" y="2916555"/>
            <a:ext cx="1148164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400" b="1" i="1">
                <a:latin typeface="Arial"/>
                <a:ea typeface="+mn-lt"/>
                <a:cs typeface="+mn-lt"/>
              </a:rPr>
              <a:t>INTRODUCING:</a:t>
            </a:r>
          </a:p>
          <a:p>
            <a:pPr algn="ctr">
              <a:defRPr/>
            </a:pPr>
            <a:r>
              <a:rPr lang="en-US" sz="3200" b="1">
                <a:latin typeface="Arial"/>
                <a:ea typeface="+mn-lt"/>
                <a:cs typeface="Arial"/>
              </a:rPr>
              <a:t>Rachel Crowley</a:t>
            </a:r>
          </a:p>
          <a:p>
            <a:pPr algn="ctr">
              <a:defRPr/>
            </a:pPr>
            <a:r>
              <a:rPr lang="en-US" sz="3200" b="1">
                <a:latin typeface="Arial"/>
                <a:ea typeface="+mn-lt"/>
                <a:cs typeface="Arial"/>
              </a:rPr>
              <a:t>San Diego Drug Enforcement Administration (DEA), </a:t>
            </a:r>
          </a:p>
          <a:p>
            <a:pPr algn="ctr">
              <a:defRPr/>
            </a:pPr>
            <a:r>
              <a:rPr lang="en-US" sz="3200" b="1">
                <a:latin typeface="Arial"/>
                <a:ea typeface="+mn-lt"/>
                <a:cs typeface="Arial"/>
                <a:hlinkClick r:id="rId4"/>
              </a:rPr>
              <a:t>Rachel.S.Crowley@usdoj.gov</a:t>
            </a:r>
            <a:r>
              <a:rPr lang="en-US" sz="3200" b="1">
                <a:latin typeface="Arial"/>
                <a:ea typeface="+mn-lt"/>
                <a:cs typeface="Arial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6EAC-51F7-4DDE-A76B-2B478FBB09F6}"/>
              </a:ext>
            </a:extLst>
          </p:cNvPr>
          <p:cNvSpPr txBox="1"/>
          <p:nvPr/>
        </p:nvSpPr>
        <p:spPr>
          <a:xfrm>
            <a:off x="1310546" y="6285839"/>
            <a:ext cx="94681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Please utilize this link below to access resources for today's convening:</a:t>
            </a:r>
            <a:r>
              <a:rPr lang="en-US">
                <a:cs typeface="Calibri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  <a:hlinkClick r:id="rId5"/>
              </a:rPr>
              <a:t>https://sdmilitaryfamily.org/september2020-convening/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  </a:t>
            </a:r>
          </a:p>
        </p:txBody>
      </p:sp>
      <p:pic>
        <p:nvPicPr>
          <p:cNvPr id="15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582054A6-9E72-4FE2-A066-0650F0726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5643" y="5182534"/>
            <a:ext cx="2755878" cy="7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8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1509</Words>
  <Application>Microsoft Office PowerPoint</Application>
  <PresentationFormat>Widescreen</PresentationFormat>
  <Paragraphs>226</Paragraphs>
  <Slides>44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Daniel Romero</cp:lastModifiedBy>
  <cp:revision>2</cp:revision>
  <dcterms:created xsi:type="dcterms:W3CDTF">2020-06-22T15:52:42Z</dcterms:created>
  <dcterms:modified xsi:type="dcterms:W3CDTF">2020-09-25T16:44:43Z</dcterms:modified>
</cp:coreProperties>
</file>